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0" r:id="rId17"/>
    <p:sldId id="271" r:id="rId18"/>
    <p:sldId id="272" r:id="rId19"/>
    <p:sldId id="273" r:id="rId20"/>
    <p:sldId id="274" r:id="rId21"/>
    <p:sldId id="276" r:id="rId22"/>
    <p:sldId id="292" r:id="rId23"/>
    <p:sldId id="291" r:id="rId24"/>
    <p:sldId id="293" r:id="rId25"/>
    <p:sldId id="277" r:id="rId26"/>
    <p:sldId id="278" r:id="rId27"/>
    <p:sldId id="27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B8C1"/>
    <a:srgbClr val="D1204E"/>
    <a:srgbClr val="E28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019" autoAdjust="0"/>
  </p:normalViewPr>
  <p:slideViewPr>
    <p:cSldViewPr snapToGrid="0">
      <p:cViewPr varScale="1">
        <p:scale>
          <a:sx n="81" d="100"/>
          <a:sy n="81" d="100"/>
        </p:scale>
        <p:origin x="15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6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8AB766-4B6C-4AA4-A57D-9E0380FDD45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86E1E0B0-CDCA-4174-BBC5-6388CAC0E203}">
      <dgm:prSet phldrT="[텍스트]"/>
      <dgm:spPr/>
      <dgm:t>
        <a:bodyPr/>
        <a:lstStyle/>
        <a:p>
          <a:pPr latinLnBrk="1"/>
          <a:r>
            <a:rPr lang="ko-KR" altLang="en-US" dirty="0" smtClean="0"/>
            <a:t>아두이노와 센서</a:t>
          </a:r>
          <a:r>
            <a:rPr lang="en-US" altLang="en-US" dirty="0" smtClean="0"/>
            <a:t>, </a:t>
          </a:r>
          <a:r>
            <a:rPr lang="ko-KR" altLang="en-US" dirty="0" smtClean="0"/>
            <a:t>모듈을 연결</a:t>
          </a:r>
          <a:endParaRPr lang="ko-KR" altLang="en-US" dirty="0"/>
        </a:p>
      </dgm:t>
    </dgm:pt>
    <dgm:pt modelId="{F23D0BAD-E277-49E2-B5DB-A6F700A272E3}" type="parTrans" cxnId="{964020CB-7D2D-4608-9D18-E23DB4ADAD34}">
      <dgm:prSet/>
      <dgm:spPr/>
      <dgm:t>
        <a:bodyPr/>
        <a:lstStyle/>
        <a:p>
          <a:pPr latinLnBrk="1"/>
          <a:endParaRPr lang="ko-KR" altLang="en-US"/>
        </a:p>
      </dgm:t>
    </dgm:pt>
    <dgm:pt modelId="{B929754A-CF9A-4D66-83A1-5869AC3E8B6B}" type="sibTrans" cxnId="{964020CB-7D2D-4608-9D18-E23DB4ADAD34}">
      <dgm:prSet/>
      <dgm:spPr/>
      <dgm:t>
        <a:bodyPr/>
        <a:lstStyle/>
        <a:p>
          <a:pPr latinLnBrk="1"/>
          <a:endParaRPr lang="ko-KR" altLang="en-US"/>
        </a:p>
      </dgm:t>
    </dgm:pt>
    <dgm:pt modelId="{F7BFB8ED-517B-48C2-9383-267E8C696B7C}">
      <dgm:prSet phldrT="[텍스트]"/>
      <dgm:spPr/>
      <dgm:t>
        <a:bodyPr/>
        <a:lstStyle/>
        <a:p>
          <a:pPr latinLnBrk="1"/>
          <a:r>
            <a:rPr lang="ko-KR" altLang="en-US" dirty="0" smtClean="0"/>
            <a:t>소스코드를 작성</a:t>
          </a:r>
          <a:endParaRPr lang="ko-KR" altLang="en-US" dirty="0"/>
        </a:p>
      </dgm:t>
    </dgm:pt>
    <dgm:pt modelId="{1C9E82DA-6A9E-4CA3-811C-2F2687471E8A}" type="parTrans" cxnId="{34D4B783-7E33-41C2-8C16-1BA301890F23}">
      <dgm:prSet/>
      <dgm:spPr/>
      <dgm:t>
        <a:bodyPr/>
        <a:lstStyle/>
        <a:p>
          <a:pPr latinLnBrk="1"/>
          <a:endParaRPr lang="ko-KR" altLang="en-US"/>
        </a:p>
      </dgm:t>
    </dgm:pt>
    <dgm:pt modelId="{B095D397-9100-43BF-B773-2D8F6DECC14D}" type="sibTrans" cxnId="{34D4B783-7E33-41C2-8C16-1BA301890F23}">
      <dgm:prSet/>
      <dgm:spPr/>
      <dgm:t>
        <a:bodyPr/>
        <a:lstStyle/>
        <a:p>
          <a:pPr latinLnBrk="1"/>
          <a:endParaRPr lang="ko-KR" altLang="en-US"/>
        </a:p>
      </dgm:t>
    </dgm:pt>
    <dgm:pt modelId="{A1055971-0821-4856-A806-429B24092EBC}">
      <dgm:prSet phldrT="[텍스트]"/>
      <dgm:spPr/>
      <dgm:t>
        <a:bodyPr/>
        <a:lstStyle/>
        <a:p>
          <a:pPr latinLnBrk="1"/>
          <a:r>
            <a:rPr lang="ko-KR" altLang="en-US" dirty="0" smtClean="0"/>
            <a:t>컴파일</a:t>
          </a:r>
          <a:endParaRPr lang="ko-KR" altLang="en-US" dirty="0"/>
        </a:p>
      </dgm:t>
    </dgm:pt>
    <dgm:pt modelId="{C5FADC74-1CC2-4708-BDE3-5049E1D28273}" type="parTrans" cxnId="{F5DBAD75-1B0B-4092-AE31-A56C8E514A24}">
      <dgm:prSet/>
      <dgm:spPr/>
      <dgm:t>
        <a:bodyPr/>
        <a:lstStyle/>
        <a:p>
          <a:pPr latinLnBrk="1"/>
          <a:endParaRPr lang="ko-KR" altLang="en-US"/>
        </a:p>
      </dgm:t>
    </dgm:pt>
    <dgm:pt modelId="{E0C86880-8AEB-41AF-98EE-357FBE9BB683}" type="sibTrans" cxnId="{F5DBAD75-1B0B-4092-AE31-A56C8E514A24}">
      <dgm:prSet/>
      <dgm:spPr/>
      <dgm:t>
        <a:bodyPr/>
        <a:lstStyle/>
        <a:p>
          <a:pPr latinLnBrk="1"/>
          <a:endParaRPr lang="ko-KR" altLang="en-US"/>
        </a:p>
      </dgm:t>
    </dgm:pt>
    <dgm:pt modelId="{08715A75-9F3F-4FCA-83F0-45E2C3511DD0}">
      <dgm:prSet phldrT="[텍스트]"/>
      <dgm:spPr/>
      <dgm:t>
        <a:bodyPr/>
        <a:lstStyle/>
        <a:p>
          <a:pPr latinLnBrk="1"/>
          <a:r>
            <a:rPr lang="ko-KR" altLang="en-US" dirty="0" smtClean="0"/>
            <a:t>아두이노에 업로드</a:t>
          </a:r>
          <a:endParaRPr lang="ko-KR" altLang="en-US" dirty="0"/>
        </a:p>
      </dgm:t>
    </dgm:pt>
    <dgm:pt modelId="{C5CC159D-45F2-41B0-98FB-2F20D69D3FAC}" type="parTrans" cxnId="{212D8837-19F0-4D08-B5A0-13273C1BA170}">
      <dgm:prSet/>
      <dgm:spPr/>
      <dgm:t>
        <a:bodyPr/>
        <a:lstStyle/>
        <a:p>
          <a:pPr latinLnBrk="1"/>
          <a:endParaRPr lang="ko-KR" altLang="en-US"/>
        </a:p>
      </dgm:t>
    </dgm:pt>
    <dgm:pt modelId="{CFADB546-1FEF-4E89-8260-7950CE4DD36E}" type="sibTrans" cxnId="{212D8837-19F0-4D08-B5A0-13273C1BA170}">
      <dgm:prSet/>
      <dgm:spPr/>
      <dgm:t>
        <a:bodyPr/>
        <a:lstStyle/>
        <a:p>
          <a:pPr latinLnBrk="1"/>
          <a:endParaRPr lang="ko-KR" altLang="en-US"/>
        </a:p>
      </dgm:t>
    </dgm:pt>
    <dgm:pt modelId="{96DA5314-579B-4539-974D-423AE404E87A}" type="pres">
      <dgm:prSet presAssocID="{D58AB766-4B6C-4AA4-A57D-9E0380FDD456}" presName="Name0" presStyleCnt="0">
        <dgm:presLayoutVars>
          <dgm:dir/>
          <dgm:resizeHandles val="exact"/>
        </dgm:presLayoutVars>
      </dgm:prSet>
      <dgm:spPr/>
    </dgm:pt>
    <dgm:pt modelId="{2ADD537F-4F51-4E08-8C02-0EA3F6C8F910}" type="pres">
      <dgm:prSet presAssocID="{86E1E0B0-CDCA-4174-BBC5-6388CAC0E20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9BC7BD-E141-42A9-AAB6-98FEDB7DCA6C}" type="pres">
      <dgm:prSet presAssocID="{B929754A-CF9A-4D66-83A1-5869AC3E8B6B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F43937A-7028-43B4-A238-D0CBAAA07572}" type="pres">
      <dgm:prSet presAssocID="{B929754A-CF9A-4D66-83A1-5869AC3E8B6B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13EE7B0-E500-4C12-A2A2-D17000790206}" type="pres">
      <dgm:prSet presAssocID="{F7BFB8ED-517B-48C2-9383-267E8C696B7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642A00-0DF3-4CF8-A7F5-4C05367E092D}" type="pres">
      <dgm:prSet presAssocID="{B095D397-9100-43BF-B773-2D8F6DECC14D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50E50AB-8E14-4402-AD2F-1B5446B9CC76}" type="pres">
      <dgm:prSet presAssocID="{B095D397-9100-43BF-B773-2D8F6DECC14D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9E67FF8-909F-4321-BC95-F90DF3EA98DB}" type="pres">
      <dgm:prSet presAssocID="{A1055971-0821-4856-A806-429B24092EB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385911-2069-465A-8D10-B2838E92BFD1}" type="pres">
      <dgm:prSet presAssocID="{E0C86880-8AEB-41AF-98EE-357FBE9BB683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8CFF5FD-BAA0-4E95-9F9D-313D4FB05251}" type="pres">
      <dgm:prSet presAssocID="{E0C86880-8AEB-41AF-98EE-357FBE9BB683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3BF5C61C-8D95-41B8-9FFF-234C081B6CA1}" type="pres">
      <dgm:prSet presAssocID="{08715A75-9F3F-4FCA-83F0-45E2C3511D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12D8837-19F0-4D08-B5A0-13273C1BA170}" srcId="{D58AB766-4B6C-4AA4-A57D-9E0380FDD456}" destId="{08715A75-9F3F-4FCA-83F0-45E2C3511DD0}" srcOrd="3" destOrd="0" parTransId="{C5CC159D-45F2-41B0-98FB-2F20D69D3FAC}" sibTransId="{CFADB546-1FEF-4E89-8260-7950CE4DD36E}"/>
    <dgm:cxn modelId="{1F8723D1-C440-4C3F-8758-2B8123CD889F}" type="presOf" srcId="{86E1E0B0-CDCA-4174-BBC5-6388CAC0E203}" destId="{2ADD537F-4F51-4E08-8C02-0EA3F6C8F910}" srcOrd="0" destOrd="0" presId="urn:microsoft.com/office/officeart/2005/8/layout/process1"/>
    <dgm:cxn modelId="{1D75B85D-FC03-4A4A-A5FE-C4408B3350BA}" type="presOf" srcId="{08715A75-9F3F-4FCA-83F0-45E2C3511DD0}" destId="{3BF5C61C-8D95-41B8-9FFF-234C081B6CA1}" srcOrd="0" destOrd="0" presId="urn:microsoft.com/office/officeart/2005/8/layout/process1"/>
    <dgm:cxn modelId="{A3D488AF-2F5F-4290-9465-6D6C548F189C}" type="presOf" srcId="{B929754A-CF9A-4D66-83A1-5869AC3E8B6B}" destId="{3F43937A-7028-43B4-A238-D0CBAAA07572}" srcOrd="1" destOrd="0" presId="urn:microsoft.com/office/officeart/2005/8/layout/process1"/>
    <dgm:cxn modelId="{F0DA18F4-3B44-4DBD-960D-B122CFB2CFA1}" type="presOf" srcId="{B095D397-9100-43BF-B773-2D8F6DECC14D}" destId="{C6642A00-0DF3-4CF8-A7F5-4C05367E092D}" srcOrd="0" destOrd="0" presId="urn:microsoft.com/office/officeart/2005/8/layout/process1"/>
    <dgm:cxn modelId="{964020CB-7D2D-4608-9D18-E23DB4ADAD34}" srcId="{D58AB766-4B6C-4AA4-A57D-9E0380FDD456}" destId="{86E1E0B0-CDCA-4174-BBC5-6388CAC0E203}" srcOrd="0" destOrd="0" parTransId="{F23D0BAD-E277-49E2-B5DB-A6F700A272E3}" sibTransId="{B929754A-CF9A-4D66-83A1-5869AC3E8B6B}"/>
    <dgm:cxn modelId="{0C5C3290-CF3C-4312-A543-A2F031DA302F}" type="presOf" srcId="{E0C86880-8AEB-41AF-98EE-357FBE9BB683}" destId="{28CFF5FD-BAA0-4E95-9F9D-313D4FB05251}" srcOrd="1" destOrd="0" presId="urn:microsoft.com/office/officeart/2005/8/layout/process1"/>
    <dgm:cxn modelId="{14AFFA13-3ADB-4275-A940-8107DBD636F4}" type="presOf" srcId="{A1055971-0821-4856-A806-429B24092EBC}" destId="{79E67FF8-909F-4321-BC95-F90DF3EA98DB}" srcOrd="0" destOrd="0" presId="urn:microsoft.com/office/officeart/2005/8/layout/process1"/>
    <dgm:cxn modelId="{E5D0C1F3-01B6-4674-A555-C5E29FF6F5C0}" type="presOf" srcId="{D58AB766-4B6C-4AA4-A57D-9E0380FDD456}" destId="{96DA5314-579B-4539-974D-423AE404E87A}" srcOrd="0" destOrd="0" presId="urn:microsoft.com/office/officeart/2005/8/layout/process1"/>
    <dgm:cxn modelId="{F5DBAD75-1B0B-4092-AE31-A56C8E514A24}" srcId="{D58AB766-4B6C-4AA4-A57D-9E0380FDD456}" destId="{A1055971-0821-4856-A806-429B24092EBC}" srcOrd="2" destOrd="0" parTransId="{C5FADC74-1CC2-4708-BDE3-5049E1D28273}" sibTransId="{E0C86880-8AEB-41AF-98EE-357FBE9BB683}"/>
    <dgm:cxn modelId="{34D4B783-7E33-41C2-8C16-1BA301890F23}" srcId="{D58AB766-4B6C-4AA4-A57D-9E0380FDD456}" destId="{F7BFB8ED-517B-48C2-9383-267E8C696B7C}" srcOrd="1" destOrd="0" parTransId="{1C9E82DA-6A9E-4CA3-811C-2F2687471E8A}" sibTransId="{B095D397-9100-43BF-B773-2D8F6DECC14D}"/>
    <dgm:cxn modelId="{3DFD5465-BB96-49E0-AC85-ACD166CFB808}" type="presOf" srcId="{F7BFB8ED-517B-48C2-9383-267E8C696B7C}" destId="{E13EE7B0-E500-4C12-A2A2-D17000790206}" srcOrd="0" destOrd="0" presId="urn:microsoft.com/office/officeart/2005/8/layout/process1"/>
    <dgm:cxn modelId="{39B7201E-B7D9-446D-BDD5-14D65B8623EE}" type="presOf" srcId="{E0C86880-8AEB-41AF-98EE-357FBE9BB683}" destId="{F2385911-2069-465A-8D10-B2838E92BFD1}" srcOrd="0" destOrd="0" presId="urn:microsoft.com/office/officeart/2005/8/layout/process1"/>
    <dgm:cxn modelId="{10CA87B1-6233-472F-A553-38B0084FD76D}" type="presOf" srcId="{B929754A-CF9A-4D66-83A1-5869AC3E8B6B}" destId="{129BC7BD-E141-42A9-AAB6-98FEDB7DCA6C}" srcOrd="0" destOrd="0" presId="urn:microsoft.com/office/officeart/2005/8/layout/process1"/>
    <dgm:cxn modelId="{FF044705-A799-4FF8-94F5-04119E17C891}" type="presOf" srcId="{B095D397-9100-43BF-B773-2D8F6DECC14D}" destId="{050E50AB-8E14-4402-AD2F-1B5446B9CC76}" srcOrd="1" destOrd="0" presId="urn:microsoft.com/office/officeart/2005/8/layout/process1"/>
    <dgm:cxn modelId="{98A13149-8F97-490B-AD75-5F7C397F5DBF}" type="presParOf" srcId="{96DA5314-579B-4539-974D-423AE404E87A}" destId="{2ADD537F-4F51-4E08-8C02-0EA3F6C8F910}" srcOrd="0" destOrd="0" presId="urn:microsoft.com/office/officeart/2005/8/layout/process1"/>
    <dgm:cxn modelId="{1F252227-55AE-434C-AC70-50E23DA0559A}" type="presParOf" srcId="{96DA5314-579B-4539-974D-423AE404E87A}" destId="{129BC7BD-E141-42A9-AAB6-98FEDB7DCA6C}" srcOrd="1" destOrd="0" presId="urn:microsoft.com/office/officeart/2005/8/layout/process1"/>
    <dgm:cxn modelId="{BEC679D8-C22D-46FE-818F-91FFBF27F596}" type="presParOf" srcId="{129BC7BD-E141-42A9-AAB6-98FEDB7DCA6C}" destId="{3F43937A-7028-43B4-A238-D0CBAAA07572}" srcOrd="0" destOrd="0" presId="urn:microsoft.com/office/officeart/2005/8/layout/process1"/>
    <dgm:cxn modelId="{1897A28E-F175-425D-8B36-B9A795E5D11C}" type="presParOf" srcId="{96DA5314-579B-4539-974D-423AE404E87A}" destId="{E13EE7B0-E500-4C12-A2A2-D17000790206}" srcOrd="2" destOrd="0" presId="urn:microsoft.com/office/officeart/2005/8/layout/process1"/>
    <dgm:cxn modelId="{866DD7D0-E6CF-4051-83B1-121AE2178177}" type="presParOf" srcId="{96DA5314-579B-4539-974D-423AE404E87A}" destId="{C6642A00-0DF3-4CF8-A7F5-4C05367E092D}" srcOrd="3" destOrd="0" presId="urn:microsoft.com/office/officeart/2005/8/layout/process1"/>
    <dgm:cxn modelId="{0FC0ECA0-7B15-4367-81EC-E65403C3B3BE}" type="presParOf" srcId="{C6642A00-0DF3-4CF8-A7F5-4C05367E092D}" destId="{050E50AB-8E14-4402-AD2F-1B5446B9CC76}" srcOrd="0" destOrd="0" presId="urn:microsoft.com/office/officeart/2005/8/layout/process1"/>
    <dgm:cxn modelId="{75D9E08F-3C2E-4030-A627-7FA297808D3A}" type="presParOf" srcId="{96DA5314-579B-4539-974D-423AE404E87A}" destId="{79E67FF8-909F-4321-BC95-F90DF3EA98DB}" srcOrd="4" destOrd="0" presId="urn:microsoft.com/office/officeart/2005/8/layout/process1"/>
    <dgm:cxn modelId="{787949EA-8C5F-41F3-88E5-D9A4464D8464}" type="presParOf" srcId="{96DA5314-579B-4539-974D-423AE404E87A}" destId="{F2385911-2069-465A-8D10-B2838E92BFD1}" srcOrd="5" destOrd="0" presId="urn:microsoft.com/office/officeart/2005/8/layout/process1"/>
    <dgm:cxn modelId="{37442F5E-50C2-4DE9-BC77-04215849183B}" type="presParOf" srcId="{F2385911-2069-465A-8D10-B2838E92BFD1}" destId="{28CFF5FD-BAA0-4E95-9F9D-313D4FB05251}" srcOrd="0" destOrd="0" presId="urn:microsoft.com/office/officeart/2005/8/layout/process1"/>
    <dgm:cxn modelId="{161AB9D0-ED9F-4E35-8753-173A5E714DE7}" type="presParOf" srcId="{96DA5314-579B-4539-974D-423AE404E87A}" destId="{3BF5C61C-8D95-41B8-9FFF-234C081B6CA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D537F-4F51-4E08-8C02-0EA3F6C8F910}">
      <dsp:nvSpPr>
        <dsp:cNvPr id="0" name=""/>
        <dsp:cNvSpPr/>
      </dsp:nvSpPr>
      <dsp:spPr>
        <a:xfrm>
          <a:off x="3191" y="104825"/>
          <a:ext cx="1395268" cy="13080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아두이노와 센서</a:t>
          </a:r>
          <a:r>
            <a:rPr lang="en-US" altLang="en-US" sz="1800" kern="1200" dirty="0" smtClean="0"/>
            <a:t>, </a:t>
          </a:r>
          <a:r>
            <a:rPr lang="ko-KR" altLang="en-US" sz="1800" kern="1200" dirty="0" smtClean="0"/>
            <a:t>모듈을 연결</a:t>
          </a:r>
          <a:endParaRPr lang="ko-KR" altLang="en-US" sz="1800" kern="1200" dirty="0"/>
        </a:p>
      </dsp:txBody>
      <dsp:txXfrm>
        <a:off x="41503" y="143137"/>
        <a:ext cx="1318644" cy="1231440"/>
      </dsp:txXfrm>
    </dsp:sp>
    <dsp:sp modelId="{129BC7BD-E141-42A9-AAB6-98FEDB7DCA6C}">
      <dsp:nvSpPr>
        <dsp:cNvPr id="0" name=""/>
        <dsp:cNvSpPr/>
      </dsp:nvSpPr>
      <dsp:spPr>
        <a:xfrm>
          <a:off x="1537987" y="585844"/>
          <a:ext cx="295797" cy="346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1537987" y="655049"/>
        <a:ext cx="207058" cy="207616"/>
      </dsp:txXfrm>
    </dsp:sp>
    <dsp:sp modelId="{E13EE7B0-E500-4C12-A2A2-D17000790206}">
      <dsp:nvSpPr>
        <dsp:cNvPr id="0" name=""/>
        <dsp:cNvSpPr/>
      </dsp:nvSpPr>
      <dsp:spPr>
        <a:xfrm>
          <a:off x="1956567" y="104825"/>
          <a:ext cx="1395268" cy="13080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소스코드를 작성</a:t>
          </a:r>
          <a:endParaRPr lang="ko-KR" altLang="en-US" sz="1800" kern="1200" dirty="0"/>
        </a:p>
      </dsp:txBody>
      <dsp:txXfrm>
        <a:off x="1994879" y="143137"/>
        <a:ext cx="1318644" cy="1231440"/>
      </dsp:txXfrm>
    </dsp:sp>
    <dsp:sp modelId="{C6642A00-0DF3-4CF8-A7F5-4C05367E092D}">
      <dsp:nvSpPr>
        <dsp:cNvPr id="0" name=""/>
        <dsp:cNvSpPr/>
      </dsp:nvSpPr>
      <dsp:spPr>
        <a:xfrm>
          <a:off x="3491363" y="585844"/>
          <a:ext cx="295797" cy="346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3491363" y="655049"/>
        <a:ext cx="207058" cy="207616"/>
      </dsp:txXfrm>
    </dsp:sp>
    <dsp:sp modelId="{79E67FF8-909F-4321-BC95-F90DF3EA98DB}">
      <dsp:nvSpPr>
        <dsp:cNvPr id="0" name=""/>
        <dsp:cNvSpPr/>
      </dsp:nvSpPr>
      <dsp:spPr>
        <a:xfrm>
          <a:off x="3909944" y="104825"/>
          <a:ext cx="1395268" cy="13080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컴파일</a:t>
          </a:r>
          <a:endParaRPr lang="ko-KR" altLang="en-US" sz="1800" kern="1200" dirty="0"/>
        </a:p>
      </dsp:txBody>
      <dsp:txXfrm>
        <a:off x="3948256" y="143137"/>
        <a:ext cx="1318644" cy="1231440"/>
      </dsp:txXfrm>
    </dsp:sp>
    <dsp:sp modelId="{F2385911-2069-465A-8D10-B2838E92BFD1}">
      <dsp:nvSpPr>
        <dsp:cNvPr id="0" name=""/>
        <dsp:cNvSpPr/>
      </dsp:nvSpPr>
      <dsp:spPr>
        <a:xfrm>
          <a:off x="5444740" y="585844"/>
          <a:ext cx="295797" cy="346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/>
        </a:p>
      </dsp:txBody>
      <dsp:txXfrm>
        <a:off x="5444740" y="655049"/>
        <a:ext cx="207058" cy="207616"/>
      </dsp:txXfrm>
    </dsp:sp>
    <dsp:sp modelId="{3BF5C61C-8D95-41B8-9FFF-234C081B6CA1}">
      <dsp:nvSpPr>
        <dsp:cNvPr id="0" name=""/>
        <dsp:cNvSpPr/>
      </dsp:nvSpPr>
      <dsp:spPr>
        <a:xfrm>
          <a:off x="5863320" y="104825"/>
          <a:ext cx="1395268" cy="130806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아두이노에 업로드</a:t>
          </a:r>
          <a:endParaRPr lang="ko-KR" altLang="en-US" sz="1800" kern="1200" dirty="0"/>
        </a:p>
      </dsp:txBody>
      <dsp:txXfrm>
        <a:off x="5901632" y="143137"/>
        <a:ext cx="1318644" cy="1231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8" cy="513508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8"/>
            <a:ext cx="3078428" cy="513507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1" y="9721108"/>
            <a:ext cx="3078428" cy="513507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r">
              <a:defRPr sz="1200"/>
            </a:lvl1pPr>
          </a:lstStyle>
          <a:p>
            <a:fld id="{A666A96B-B36C-47A2-937B-ABFB6958D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85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8" cy="513508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1" y="0"/>
            <a:ext cx="3078428" cy="513508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r">
              <a:defRPr sz="1200"/>
            </a:lvl1pPr>
          </a:lstStyle>
          <a:p>
            <a:fld id="{6E28BD84-E6E4-40EF-8BC3-44A92798B678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7938"/>
            <a:ext cx="4608513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32" tIns="47416" rIns="94832" bIns="4741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8"/>
          </a:xfrm>
          <a:prstGeom prst="rect">
            <a:avLst/>
          </a:prstGeom>
        </p:spPr>
        <p:txBody>
          <a:bodyPr vert="horz" lIns="94832" tIns="47416" rIns="94832" bIns="47416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8" cy="513507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1" y="9721108"/>
            <a:ext cx="3078428" cy="513507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r">
              <a:defRPr sz="1200"/>
            </a:lvl1pPr>
          </a:lstStyle>
          <a:p>
            <a:fld id="{5C87FD7E-4838-44B9-A039-A148B3516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083"/>
            <a:ext cx="9143999" cy="7260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326" y="2833563"/>
            <a:ext cx="4274389" cy="1353418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076" y="5434641"/>
            <a:ext cx="4507301" cy="69624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85" y="110007"/>
            <a:ext cx="1736861" cy="7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594A-CCBD-4AA1-A4EF-A93C6B23D63F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AF62-D8C2-467A-91EE-DD62D57BCF50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6B26-CFFF-4248-A5D8-BFF6A4DE6366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6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3CBC-191C-4C94-BCC8-B1C112FD9D09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80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7F023-FBAB-46FC-B7F6-EB2AC36FEA7A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9A5E-5AA6-4529-9FBE-BA8050293DE5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768D-6361-4F25-891E-2259E2D41F90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8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711" y="1740088"/>
            <a:ext cx="8241463" cy="1494818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076" y="5434641"/>
            <a:ext cx="4507301" cy="69624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3013432"/>
            <a:ext cx="5809502" cy="1791930"/>
          </a:xfrm>
        </p:spPr>
        <p:txBody>
          <a:bodyPr anchor="ctr" anchorCtr="0">
            <a:normAutofit/>
          </a:bodyPr>
          <a:lstStyle>
            <a:lvl1pPr algn="ctr">
              <a:defRPr sz="4400" b="1">
                <a:solidFill>
                  <a:srgbClr val="11B8C1"/>
                </a:solidFill>
                <a:effectLst>
                  <a:reflection blurRad="6350" stA="50000" endA="300" endPos="50000" dist="60007" dir="5400000" sy="-100000" algn="bl" rotWithShape="0"/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16" y="1090540"/>
            <a:ext cx="3534084" cy="3938659"/>
          </a:xfrm>
          <a:prstGeom prst="rect">
            <a:avLst/>
          </a:prstGeom>
        </p:spPr>
      </p:pic>
      <p:sp>
        <p:nvSpPr>
          <p:cNvPr id="53" name="타원 52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Slide Number Placeholder 5"/>
          <p:cNvSpPr txBox="1">
            <a:spLocks/>
          </p:cNvSpPr>
          <p:nvPr userDrawn="1"/>
        </p:nvSpPr>
        <p:spPr>
          <a:xfrm>
            <a:off x="8539072" y="145154"/>
            <a:ext cx="406520" cy="396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7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8" name="Group 1"/>
          <p:cNvGrpSpPr/>
          <p:nvPr userDrawn="1"/>
        </p:nvGrpSpPr>
        <p:grpSpPr>
          <a:xfrm>
            <a:off x="628650" y="983411"/>
            <a:ext cx="1828800" cy="36576"/>
            <a:chOff x="3657600" y="4540249"/>
            <a:chExt cx="1828800" cy="36576"/>
          </a:xfrm>
        </p:grpSpPr>
        <p:sp>
          <p:nvSpPr>
            <p:cNvPr id="9" name="Rectangle 34"/>
            <p:cNvSpPr/>
            <p:nvPr/>
          </p:nvSpPr>
          <p:spPr>
            <a:xfrm>
              <a:off x="3657600" y="4540249"/>
              <a:ext cx="305027" cy="3657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3962627" y="4540249"/>
              <a:ext cx="305027" cy="3657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Rectangle 36"/>
            <p:cNvSpPr/>
            <p:nvPr/>
          </p:nvSpPr>
          <p:spPr>
            <a:xfrm>
              <a:off x="4267654" y="4540249"/>
              <a:ext cx="305027" cy="36576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4572681" y="4540249"/>
              <a:ext cx="305027" cy="36576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4877708" y="4540249"/>
              <a:ext cx="305027" cy="36576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5181373" y="4540249"/>
              <a:ext cx="305027" cy="3657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pic>
        <p:nvPicPr>
          <p:cNvPr id="1025" name="_x180261344" descr="EMB0001bb9c435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54" y="6356351"/>
            <a:ext cx="406520" cy="3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6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8" name="Group 1"/>
          <p:cNvGrpSpPr/>
          <p:nvPr userDrawn="1"/>
        </p:nvGrpSpPr>
        <p:grpSpPr>
          <a:xfrm>
            <a:off x="3321170" y="1054817"/>
            <a:ext cx="1828800" cy="36576"/>
            <a:chOff x="3657600" y="4540249"/>
            <a:chExt cx="1828800" cy="36576"/>
          </a:xfrm>
        </p:grpSpPr>
        <p:sp>
          <p:nvSpPr>
            <p:cNvPr id="9" name="Rectangle 34"/>
            <p:cNvSpPr/>
            <p:nvPr/>
          </p:nvSpPr>
          <p:spPr>
            <a:xfrm>
              <a:off x="3657600" y="4540249"/>
              <a:ext cx="305027" cy="3657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3962627" y="4540249"/>
              <a:ext cx="305027" cy="3657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Rectangle 36"/>
            <p:cNvSpPr/>
            <p:nvPr/>
          </p:nvSpPr>
          <p:spPr>
            <a:xfrm>
              <a:off x="4267654" y="4540249"/>
              <a:ext cx="305027" cy="36576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4572681" y="4540249"/>
              <a:ext cx="305027" cy="36576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4877708" y="4540249"/>
              <a:ext cx="305027" cy="36576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5181373" y="4540249"/>
              <a:ext cx="305027" cy="3657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38879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4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-319266"/>
            <a:ext cx="2686050" cy="29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AAF8-BD58-4E67-BB0E-D007F75E99D8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EF7B-DA52-4277-B5AC-5E3A41D63E83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B9604-5734-4270-A187-579CCC81EF97}" type="datetime1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73" r:id="rId3"/>
    <p:sldLayoutId id="2147483674" r:id="rId4"/>
    <p:sldLayoutId id="2147483662" r:id="rId5"/>
    <p:sldLayoutId id="2147483672" r:id="rId6"/>
    <p:sldLayoutId id="2147483675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i="1" dirty="0"/>
              <a:t>아두이노</a:t>
            </a:r>
            <a:r>
              <a:rPr lang="en-US" altLang="ko-KR" b="0" i="1" dirty="0"/>
              <a:t>(Arduino)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en-US" altLang="ko-KR" dirty="0"/>
              <a:t>UNO </a:t>
            </a:r>
            <a:r>
              <a:rPr lang="en-US" altLang="ko-KR" dirty="0" err="1"/>
              <a:t>WiFi</a:t>
            </a:r>
            <a:r>
              <a:rPr lang="en-US" altLang="ko-KR" dirty="0"/>
              <a:t> D1 </a:t>
            </a:r>
            <a:r>
              <a:rPr lang="en-US" altLang="ko-KR" dirty="0" smtClean="0"/>
              <a:t>R1 </a:t>
            </a:r>
            <a:r>
              <a:rPr lang="ko-KR" altLang="en-US" dirty="0" smtClean="0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84561"/>
            <a:ext cx="8007392" cy="39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1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en-US" altLang="ko-KR" dirty="0"/>
              <a:t>UNO </a:t>
            </a:r>
            <a:r>
              <a:rPr lang="en-US" altLang="ko-KR" dirty="0" err="1"/>
              <a:t>WiFi</a:t>
            </a:r>
            <a:r>
              <a:rPr lang="en-US" altLang="ko-KR" dirty="0"/>
              <a:t> D1 </a:t>
            </a:r>
            <a:r>
              <a:rPr lang="en-US" altLang="ko-KR" dirty="0" smtClean="0"/>
              <a:t>R1 </a:t>
            </a:r>
            <a:r>
              <a:rPr lang="ko-KR" altLang="en-US" dirty="0" smtClean="0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79591"/>
            <a:ext cx="7534962" cy="45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1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en-US" altLang="ko-KR" dirty="0"/>
              <a:t>UNO </a:t>
            </a:r>
            <a:r>
              <a:rPr lang="en-US" altLang="ko-KR" dirty="0" err="1"/>
              <a:t>WiFi</a:t>
            </a:r>
            <a:r>
              <a:rPr lang="en-US" altLang="ko-KR" dirty="0"/>
              <a:t> D1 </a:t>
            </a:r>
            <a:r>
              <a:rPr lang="en-US" altLang="ko-KR" dirty="0" smtClean="0"/>
              <a:t>R1 </a:t>
            </a:r>
            <a:r>
              <a:rPr lang="ko-KR" altLang="en-US" dirty="0" smtClean="0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55102"/>
            <a:ext cx="8357967" cy="44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2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en-US" altLang="ko-KR" dirty="0"/>
              <a:t>UNO </a:t>
            </a:r>
            <a:r>
              <a:rPr lang="en-US" altLang="ko-KR" dirty="0" err="1"/>
              <a:t>WiFi</a:t>
            </a:r>
            <a:r>
              <a:rPr lang="en-US" altLang="ko-KR" dirty="0"/>
              <a:t> D1 </a:t>
            </a:r>
            <a:r>
              <a:rPr lang="en-US" altLang="ko-KR" dirty="0" smtClean="0"/>
              <a:t>R1 </a:t>
            </a:r>
            <a:r>
              <a:rPr lang="ko-KR" altLang="en-US" dirty="0" smtClean="0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1" y="1245418"/>
            <a:ext cx="7128874" cy="50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en-US" altLang="ko-KR" dirty="0"/>
              <a:t>UNO </a:t>
            </a:r>
            <a:r>
              <a:rPr lang="en-US" altLang="ko-KR" dirty="0" err="1"/>
              <a:t>WiFi</a:t>
            </a:r>
            <a:r>
              <a:rPr lang="en-US" altLang="ko-KR" dirty="0"/>
              <a:t> D1 </a:t>
            </a:r>
            <a:r>
              <a:rPr lang="en-US" altLang="ko-KR" dirty="0" smtClean="0"/>
              <a:t>R1 </a:t>
            </a:r>
            <a:r>
              <a:rPr lang="ko-KR" altLang="en-US" dirty="0" smtClean="0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89863"/>
            <a:ext cx="7525536" cy="46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0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소스의 기본구조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63217"/>
            <a:ext cx="4648200" cy="4629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650" y="1800520"/>
            <a:ext cx="4648200" cy="12160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8650" y="3169764"/>
            <a:ext cx="4648200" cy="714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8650" y="4037031"/>
            <a:ext cx="4648200" cy="1439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22051" y="2146938"/>
            <a:ext cx="34756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보통 전역변수나 라이브러리 헤더 </a:t>
            </a:r>
            <a:r>
              <a:rPr lang="en-US" altLang="ko-KR" sz="1400" dirty="0"/>
              <a:t>include.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클래스 </a:t>
            </a:r>
            <a:r>
              <a:rPr lang="ko-KR" altLang="en-US" sz="1400" dirty="0" err="1"/>
              <a:t>인스턴스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선언하는 공간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122051" y="3193757"/>
            <a:ext cx="520440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아두이노에 전원이 들어오거나 reset 되었을 때 처음 1회만 실행되는 </a:t>
            </a:r>
            <a:r>
              <a:rPr lang="ko-KR" altLang="en-US" sz="1200" dirty="0" smtClean="0"/>
              <a:t>함수</a:t>
            </a:r>
            <a:endParaRPr lang="en-US" altLang="ko-KR" sz="1200" dirty="0" smtClean="0"/>
          </a:p>
          <a:p>
            <a:r>
              <a:rPr lang="ko-KR" altLang="en-US" sz="1200" dirty="0" smtClean="0"/>
              <a:t>아두이노가 </a:t>
            </a:r>
            <a:r>
              <a:rPr lang="ko-KR" altLang="en-US" sz="1200" dirty="0"/>
              <a:t>가진 pin 들을 초기화하거나 </a:t>
            </a:r>
            <a:r>
              <a:rPr lang="ko-KR" altLang="en-US" sz="1200" dirty="0" smtClean="0"/>
              <a:t>소스코드 내에서 </a:t>
            </a:r>
            <a:r>
              <a:rPr lang="ko-KR" altLang="en-US" sz="1200" dirty="0"/>
              <a:t>사용되는 변수 및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각종 </a:t>
            </a:r>
            <a:r>
              <a:rPr lang="ko-KR" altLang="en-US" sz="1200" dirty="0"/>
              <a:t>하드웨어를 초기화 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3122051" y="4316870"/>
            <a:ext cx="520440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setup</a:t>
            </a:r>
            <a:r>
              <a:rPr lang="ko-KR" altLang="en-US" sz="1200" dirty="0"/>
              <a:t>이 실행된 후 무한 반복해서 호출되는 </a:t>
            </a:r>
            <a:r>
              <a:rPr lang="ko-KR" altLang="en-US" sz="1200" dirty="0" smtClean="0"/>
              <a:t>함수</a:t>
            </a:r>
            <a:endParaRPr lang="en-US" altLang="ko-KR" sz="1200" dirty="0" smtClean="0"/>
          </a:p>
          <a:p>
            <a:r>
              <a:rPr lang="ko-KR" altLang="en-US" sz="1200" dirty="0"/>
              <a:t>아두이노가 동작하는 동안 실행 될 핵심 동작코드가 위치</a:t>
            </a:r>
          </a:p>
        </p:txBody>
      </p:sp>
    </p:spTree>
    <p:extLst>
      <p:ext uri="{BB962C8B-B14F-4D97-AF65-F5344CB8AC3E}">
        <p14:creationId xmlns:p14="http://schemas.microsoft.com/office/powerpoint/2010/main" val="36447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r>
              <a:rPr lang="en-US" altLang="ko-KR" dirty="0"/>
              <a:t>(</a:t>
            </a:r>
            <a:r>
              <a:rPr lang="en-US" altLang="ko-KR" dirty="0" smtClean="0"/>
              <a:t>DIGITALWRITE)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9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부품</a:t>
            </a:r>
            <a:r>
              <a:rPr lang="en-US" altLang="ko-KR" dirty="0" smtClean="0"/>
              <a:t>-LED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5122" y="1371600"/>
            <a:ext cx="3830228" cy="4805363"/>
          </a:xfrm>
        </p:spPr>
        <p:txBody>
          <a:bodyPr/>
          <a:lstStyle/>
          <a:p>
            <a:r>
              <a:rPr lang="ko-KR" altLang="en-US" dirty="0" smtClean="0"/>
              <a:t>매우 </a:t>
            </a:r>
            <a:r>
              <a:rPr lang="ko-KR" altLang="en-US" dirty="0"/>
              <a:t>작은 전류를 사용하며 </a:t>
            </a:r>
            <a:r>
              <a:rPr lang="ko-KR" altLang="en-US" dirty="0" smtClean="0"/>
              <a:t>빛을 </a:t>
            </a:r>
            <a:r>
              <a:rPr lang="ko-KR" altLang="en-US" dirty="0"/>
              <a:t>발산하는 </a:t>
            </a:r>
            <a:r>
              <a:rPr lang="ko-KR" altLang="en-US" dirty="0" smtClean="0"/>
              <a:t>부품</a:t>
            </a:r>
            <a:endParaRPr lang="en-US" altLang="ko-KR" dirty="0" smtClean="0"/>
          </a:p>
          <a:p>
            <a:r>
              <a:rPr lang="en-US" altLang="ko-KR" dirty="0"/>
              <a:t>LED</a:t>
            </a:r>
            <a:r>
              <a:rPr lang="ko-KR" altLang="en-US" dirty="0"/>
              <a:t>를 배터리라 전원소스에 직접 </a:t>
            </a:r>
            <a:r>
              <a:rPr lang="ko-KR" altLang="en-US" dirty="0" smtClean="0"/>
              <a:t>연결하면 </a:t>
            </a:r>
            <a:r>
              <a:rPr lang="en-US" altLang="ko-KR" dirty="0"/>
              <a:t>LED</a:t>
            </a:r>
            <a:r>
              <a:rPr lang="ko-KR" altLang="en-US" dirty="0"/>
              <a:t>는 타버리게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저항을 이용하여 </a:t>
            </a:r>
            <a:r>
              <a:rPr lang="en-US" altLang="ko-KR" dirty="0">
                <a:solidFill>
                  <a:srgbClr val="FF0000"/>
                </a:solidFill>
              </a:rPr>
              <a:t>LED</a:t>
            </a:r>
            <a:r>
              <a:rPr lang="ko-KR" altLang="en-US" dirty="0">
                <a:solidFill>
                  <a:srgbClr val="FF0000"/>
                </a:solidFill>
              </a:rPr>
              <a:t>로 들어오는 전류의 양을 </a:t>
            </a:r>
            <a:r>
              <a:rPr lang="ko-KR" altLang="en-US" dirty="0" smtClean="0">
                <a:solidFill>
                  <a:srgbClr val="FF0000"/>
                </a:solidFill>
              </a:rPr>
              <a:t>제한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02" y="1337452"/>
            <a:ext cx="1800225" cy="2238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6597" y="3404949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5"/>
                </a:solidFill>
              </a:rPr>
              <a:t>다리가 더 길다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08" y="5177537"/>
            <a:ext cx="1395392" cy="8744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913" y="5177537"/>
            <a:ext cx="1877487" cy="8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부품</a:t>
            </a:r>
            <a:r>
              <a:rPr lang="en-US" altLang="ko-KR" dirty="0" smtClean="0"/>
              <a:t>-</a:t>
            </a:r>
            <a:r>
              <a:rPr lang="ko-KR" altLang="en-US" dirty="0" smtClean="0"/>
              <a:t>저항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5122" y="1371600"/>
            <a:ext cx="3830228" cy="4805363"/>
          </a:xfrm>
        </p:spPr>
        <p:txBody>
          <a:bodyPr/>
          <a:lstStyle/>
          <a:p>
            <a:r>
              <a:rPr lang="ko-KR" altLang="en-US" dirty="0"/>
              <a:t> 전기의 흐름을 방해하는 </a:t>
            </a:r>
            <a:r>
              <a:rPr lang="ko-KR" altLang="en-US" dirty="0" smtClean="0"/>
              <a:t>부품</a:t>
            </a:r>
            <a:endParaRPr lang="en-US" altLang="ko-KR" dirty="0" smtClean="0"/>
          </a:p>
          <a:p>
            <a:pPr lvl="1"/>
            <a:r>
              <a:rPr lang="ko-KR" altLang="en-US" dirty="0"/>
              <a:t> </a:t>
            </a:r>
            <a:r>
              <a:rPr lang="en-US" altLang="ko-KR" dirty="0"/>
              <a:t>LED</a:t>
            </a:r>
            <a:r>
              <a:rPr lang="ko-KR" altLang="en-US" dirty="0"/>
              <a:t>와 다르게 저항에는 극성이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r>
              <a:rPr lang="ko-KR" altLang="en-US" dirty="0" smtClean="0"/>
              <a:t>저항의 </a:t>
            </a:r>
            <a:r>
              <a:rPr lang="ko-KR" altLang="en-US" dirty="0"/>
              <a:t>값은 저항에 색칠되어 있는 컬러로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7" y="1699771"/>
            <a:ext cx="3281952" cy="5416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54664"/>
            <a:ext cx="3752110" cy="25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9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부품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브레드보드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5122" y="1371600"/>
            <a:ext cx="3830228" cy="4805363"/>
          </a:xfrm>
        </p:spPr>
        <p:txBody>
          <a:bodyPr/>
          <a:lstStyle/>
          <a:p>
            <a:r>
              <a:rPr lang="ko-KR" altLang="en-US" dirty="0"/>
              <a:t> </a:t>
            </a:r>
            <a:r>
              <a:rPr lang="en-US" altLang="ko-KR" dirty="0"/>
              <a:t>0.25</a:t>
            </a:r>
            <a:r>
              <a:rPr lang="ko-KR" altLang="en-US" dirty="0"/>
              <a:t>센티미터 간격으로 구멍이 나있는 플라스틱으로 된 틀 아래에 전류가 </a:t>
            </a:r>
            <a:r>
              <a:rPr lang="ko-KR" altLang="en-US" dirty="0" smtClean="0"/>
              <a:t>흐를 수 </a:t>
            </a:r>
            <a:r>
              <a:rPr lang="ko-KR" altLang="en-US" dirty="0"/>
              <a:t>있는 라인이 배치된 납땜이 </a:t>
            </a:r>
            <a:r>
              <a:rPr lang="ko-KR" altLang="en-US" dirty="0" smtClean="0"/>
              <a:t>필요 없는 </a:t>
            </a:r>
            <a:r>
              <a:rPr lang="ko-KR" altLang="en-US" dirty="0"/>
              <a:t>형태의 기판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76" y="1493461"/>
            <a:ext cx="3574672" cy="12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아두이노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>
                <a:latin typeface="+mn-ea"/>
              </a:rPr>
              <a:t>오픈소스를</a:t>
            </a:r>
            <a:r>
              <a:rPr lang="ko-KR" altLang="en-US" dirty="0">
                <a:latin typeface="+mn-ea"/>
              </a:rPr>
              <a:t> 기반으로 한 단일 보드 </a:t>
            </a:r>
            <a:r>
              <a:rPr lang="ko-KR" altLang="en-US" dirty="0" err="1" smtClean="0">
                <a:latin typeface="+mn-ea"/>
              </a:rPr>
              <a:t>마이크로컨트롤러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>
                <a:latin typeface="+mn-ea"/>
              </a:rPr>
              <a:t>작은 컴퓨터</a:t>
            </a:r>
          </a:p>
          <a:p>
            <a:pPr lvl="1"/>
            <a:r>
              <a:rPr lang="en-US" altLang="ko-KR" dirty="0">
                <a:latin typeface="+mn-ea"/>
              </a:rPr>
              <a:t>80</a:t>
            </a:r>
            <a:r>
              <a:rPr lang="ko-KR" altLang="en-US" dirty="0">
                <a:latin typeface="+mn-ea"/>
              </a:rPr>
              <a:t>년대 </a:t>
            </a:r>
            <a:r>
              <a:rPr lang="ko-KR" altLang="en-US" dirty="0" err="1">
                <a:latin typeface="+mn-ea"/>
              </a:rPr>
              <a:t>중후반에</a:t>
            </a:r>
            <a:r>
              <a:rPr lang="ko-KR" altLang="en-US" dirty="0">
                <a:latin typeface="+mn-ea"/>
              </a:rPr>
              <a:t> 나온 </a:t>
            </a:r>
            <a:r>
              <a:rPr lang="en-US" altLang="ko-KR" dirty="0">
                <a:latin typeface="+mn-ea"/>
              </a:rPr>
              <a:t>80286PC(16MHz) </a:t>
            </a:r>
            <a:r>
              <a:rPr lang="ko-KR" altLang="en-US" dirty="0">
                <a:latin typeface="+mn-ea"/>
              </a:rPr>
              <a:t>정도의 속도로 동작하는 컴퓨터</a:t>
            </a:r>
          </a:p>
          <a:p>
            <a:pPr lvl="1"/>
            <a:r>
              <a:rPr lang="ko-KR" altLang="en-US" dirty="0">
                <a:latin typeface="+mn-ea"/>
              </a:rPr>
              <a:t>메모리나 저장공간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입출력 장치가 매우 제한적이거나 없는 대신 다른 </a:t>
            </a:r>
            <a:r>
              <a:rPr lang="en-US" altLang="ko-KR" dirty="0">
                <a:latin typeface="+mn-ea"/>
              </a:rPr>
              <a:t>LED, </a:t>
            </a:r>
            <a:r>
              <a:rPr lang="ko-KR" altLang="en-US" dirty="0">
                <a:latin typeface="+mn-ea"/>
              </a:rPr>
              <a:t>모터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입력장치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출력장치 등등을 제어하는데 특화된 컴퓨터</a:t>
            </a:r>
            <a:r>
              <a:rPr lang="en-US" altLang="ko-KR" dirty="0" smtClean="0">
                <a:latin typeface="+mn-ea"/>
              </a:rPr>
              <a:t> </a:t>
            </a:r>
          </a:p>
          <a:p>
            <a:r>
              <a:rPr lang="ko-KR" altLang="en-US" dirty="0"/>
              <a:t>설계도가 모두 공개되어 있는 오픈 </a:t>
            </a:r>
            <a:r>
              <a:rPr lang="ko-KR" altLang="en-US" dirty="0" smtClean="0"/>
              <a:t>하드웨어</a:t>
            </a:r>
            <a:endParaRPr lang="en-US" altLang="ko-KR" dirty="0" smtClean="0"/>
          </a:p>
          <a:p>
            <a:pPr lvl="1"/>
            <a:r>
              <a:rPr lang="ko-KR" altLang="en-US" dirty="0"/>
              <a:t>정식 아두이노 보드와 아두이노 호환 보드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불 깜빡이기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3" y="1168922"/>
            <a:ext cx="6472545" cy="262428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909561" y="2226487"/>
            <a:ext cx="2857367" cy="7386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525252"/>
                </a:solidFill>
                <a:latin typeface="Helvetica Neue"/>
              </a:rPr>
              <a:t>저항은 </a:t>
            </a:r>
            <a:r>
              <a:rPr lang="en-US" altLang="ko-KR" sz="1400" dirty="0">
                <a:solidFill>
                  <a:srgbClr val="525252"/>
                </a:solidFill>
                <a:latin typeface="Helvetica Neue"/>
              </a:rPr>
              <a:t>LED</a:t>
            </a:r>
            <a:r>
              <a:rPr lang="ko-KR" altLang="en-US" sz="1400" dirty="0">
                <a:solidFill>
                  <a:srgbClr val="525252"/>
                </a:solidFill>
                <a:latin typeface="Helvetica Neue"/>
              </a:rPr>
              <a:t>의 음극</a:t>
            </a:r>
            <a:r>
              <a:rPr lang="en-US" altLang="ko-KR" sz="1400" dirty="0">
                <a:solidFill>
                  <a:srgbClr val="525252"/>
                </a:solidFill>
                <a:latin typeface="Helvetica Neue"/>
              </a:rPr>
              <a:t>, </a:t>
            </a:r>
            <a:endParaRPr lang="en-US" altLang="ko-KR" sz="1400" dirty="0" smtClean="0">
              <a:solidFill>
                <a:srgbClr val="525252"/>
              </a:solidFill>
              <a:latin typeface="Helvetica Neue"/>
            </a:endParaRPr>
          </a:p>
          <a:p>
            <a:pPr algn="ctr"/>
            <a:r>
              <a:rPr lang="ko-KR" altLang="en-US" sz="1400" dirty="0" smtClean="0">
                <a:solidFill>
                  <a:srgbClr val="525252"/>
                </a:solidFill>
                <a:latin typeface="Helvetica Neue"/>
              </a:rPr>
              <a:t>양극 어느 쪽이든 </a:t>
            </a:r>
            <a:endParaRPr lang="en-US" altLang="ko-KR" sz="1400" dirty="0" smtClean="0">
              <a:solidFill>
                <a:srgbClr val="525252"/>
              </a:solidFill>
              <a:latin typeface="Helvetica Neue"/>
            </a:endParaRPr>
          </a:p>
          <a:p>
            <a:pPr algn="ctr"/>
            <a:r>
              <a:rPr lang="ko-KR" altLang="en-US" sz="1400" dirty="0" smtClean="0">
                <a:solidFill>
                  <a:srgbClr val="525252"/>
                </a:solidFill>
                <a:latin typeface="Helvetica Neue"/>
              </a:rPr>
              <a:t>위치하기만 </a:t>
            </a:r>
            <a:r>
              <a:rPr lang="ko-KR" altLang="en-US" sz="1400" dirty="0">
                <a:solidFill>
                  <a:srgbClr val="525252"/>
                </a:solidFill>
                <a:latin typeface="Helvetica Neue"/>
              </a:rPr>
              <a:t>하면 </a:t>
            </a:r>
            <a:r>
              <a:rPr lang="en-US" altLang="ko-KR" sz="1400" dirty="0">
                <a:solidFill>
                  <a:srgbClr val="525252"/>
                </a:solidFill>
                <a:latin typeface="Helvetica Neue"/>
              </a:rPr>
              <a:t>LED</a:t>
            </a:r>
            <a:r>
              <a:rPr lang="ko-KR" altLang="en-US" sz="1400" dirty="0">
                <a:solidFill>
                  <a:srgbClr val="525252"/>
                </a:solidFill>
                <a:latin typeface="Helvetica Neue"/>
              </a:rPr>
              <a:t>는 동작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007623" y="3885605"/>
            <a:ext cx="647254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// </a:t>
            </a:r>
            <a:r>
              <a:rPr lang="ko-KR" altLang="en-US" sz="1200" dirty="0"/>
              <a:t>the setup function runs once when you press reset or power the board</a:t>
            </a:r>
          </a:p>
          <a:p>
            <a:r>
              <a:rPr lang="ko-KR" altLang="en-US" sz="1200" dirty="0"/>
              <a:t>void setup() {</a:t>
            </a:r>
          </a:p>
          <a:p>
            <a:r>
              <a:rPr lang="ko-KR" altLang="en-US" sz="1200" dirty="0"/>
              <a:t>  // initialize digital pin </a:t>
            </a:r>
            <a:r>
              <a:rPr lang="ko-KR" altLang="en-US" sz="1200" dirty="0" smtClean="0"/>
              <a:t>LED </a:t>
            </a:r>
            <a:r>
              <a:rPr lang="ko-KR" altLang="en-US" sz="1200" dirty="0"/>
              <a:t>as an output.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smtClean="0"/>
              <a:t>pinMode(</a:t>
            </a:r>
            <a:r>
              <a:rPr lang="en-US" altLang="ko-KR" sz="1200" dirty="0" smtClean="0"/>
              <a:t>13</a:t>
            </a:r>
            <a:r>
              <a:rPr lang="ko-KR" altLang="en-US" sz="1200" dirty="0" smtClean="0"/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OUTPUT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/>
              <a:t>// the loop function runs over and over again forever</a:t>
            </a:r>
          </a:p>
          <a:p>
            <a:r>
              <a:rPr lang="ko-KR" altLang="en-US" sz="1200" dirty="0"/>
              <a:t>void loop()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smtClean="0">
                <a:solidFill>
                  <a:srgbClr val="FF0000"/>
                </a:solidFill>
              </a:rPr>
              <a:t>digitalWrite</a:t>
            </a:r>
            <a:r>
              <a:rPr lang="ko-KR" altLang="en-US" sz="1200" dirty="0" smtClean="0"/>
              <a:t>(</a:t>
            </a:r>
            <a:r>
              <a:rPr lang="en-US" altLang="ko-KR" sz="1200" dirty="0" smtClean="0"/>
              <a:t>13</a:t>
            </a:r>
            <a:r>
              <a:rPr lang="ko-KR" altLang="en-US" sz="1200" dirty="0" smtClean="0"/>
              <a:t>, </a:t>
            </a:r>
            <a:r>
              <a:rPr lang="ko-KR" altLang="en-US" sz="1200" dirty="0"/>
              <a:t>HIGH);   // turn the LED on (HIGH is the voltage level)</a:t>
            </a:r>
          </a:p>
          <a:p>
            <a:r>
              <a:rPr lang="ko-KR" altLang="en-US" sz="1200" dirty="0"/>
              <a:t>  delay(1000);                       // wait for a second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smtClean="0">
                <a:solidFill>
                  <a:srgbClr val="FF0000"/>
                </a:solidFill>
              </a:rPr>
              <a:t>digitalWrite</a:t>
            </a:r>
            <a:r>
              <a:rPr lang="ko-KR" altLang="en-US" sz="1200" dirty="0" smtClean="0"/>
              <a:t>(</a:t>
            </a:r>
            <a:r>
              <a:rPr lang="en-US" altLang="ko-KR" sz="1200" dirty="0" smtClean="0"/>
              <a:t>13</a:t>
            </a:r>
            <a:r>
              <a:rPr lang="ko-KR" altLang="en-US" sz="1200" dirty="0" smtClean="0"/>
              <a:t>, </a:t>
            </a:r>
            <a:r>
              <a:rPr lang="ko-KR" altLang="en-US" sz="1200" dirty="0"/>
              <a:t>LOW);    // turn the LED off by making the voltage LOW</a:t>
            </a:r>
          </a:p>
          <a:p>
            <a:r>
              <a:rPr lang="ko-KR" altLang="en-US" sz="1200" dirty="0"/>
              <a:t>  delay(1000);                       // wait for a second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2927" y="2667929"/>
            <a:ext cx="446634" cy="276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48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색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깜빡이기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53" y="1659118"/>
            <a:ext cx="6237603" cy="316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수동부저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670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0" dirty="0"/>
              <a:t>아두이노 수동 </a:t>
            </a:r>
            <a:r>
              <a:rPr lang="ko-KR" altLang="en-US" b="0" dirty="0" err="1" smtClean="0"/>
              <a:t>부저</a:t>
            </a:r>
            <a:r>
              <a:rPr lang="en-US" altLang="ko-KR" sz="2200" b="0" dirty="0" smtClean="0"/>
              <a:t>(</a:t>
            </a:r>
            <a:r>
              <a:rPr lang="ko-KR" altLang="en-US" sz="2200" b="0" dirty="0" err="1" smtClean="0"/>
              <a:t>피에조</a:t>
            </a:r>
            <a:r>
              <a:rPr lang="ko-KR" altLang="en-US" sz="2200" b="0" dirty="0" smtClean="0"/>
              <a:t> </a:t>
            </a:r>
            <a:r>
              <a:rPr lang="ko-KR" altLang="en-US" sz="2200" b="0" dirty="0" err="1"/>
              <a:t>부저</a:t>
            </a:r>
            <a:r>
              <a:rPr lang="ko-KR" altLang="en-US" sz="2200" b="0" dirty="0"/>
              <a:t> </a:t>
            </a:r>
            <a:r>
              <a:rPr lang="en-US" altLang="ko-KR" sz="2200" b="0" dirty="0"/>
              <a:t>/ Arduino Passive </a:t>
            </a:r>
            <a:r>
              <a:rPr lang="en-US" altLang="ko-KR" sz="2200" b="0" dirty="0" smtClean="0"/>
              <a:t>Buzzer)</a:t>
            </a:r>
            <a:endParaRPr lang="ko-KR" altLang="en-US" sz="2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21170" y="1371600"/>
            <a:ext cx="4094179" cy="4805363"/>
          </a:xfrm>
        </p:spPr>
        <p:txBody>
          <a:bodyPr/>
          <a:lstStyle/>
          <a:p>
            <a:r>
              <a:rPr lang="ko-KR" altLang="en-US" dirty="0" err="1"/>
              <a:t>피에조부저를</a:t>
            </a:r>
            <a:r>
              <a:rPr lang="ko-KR" altLang="en-US" dirty="0"/>
              <a:t> 이용해서 간단하게 소리를 낼 수가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r>
              <a:rPr lang="ko-KR" altLang="en-US" dirty="0"/>
              <a:t>극성이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81874"/>
            <a:ext cx="3206439" cy="1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실로폰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2" y="1596328"/>
            <a:ext cx="2319292" cy="14485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12505" y="1596328"/>
            <a:ext cx="52884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int </a:t>
            </a:r>
            <a:r>
              <a:rPr lang="ko-KR" altLang="en-US" sz="1100" b="1" dirty="0"/>
              <a:t>Buzzer_Pin = 12;                          // </a:t>
            </a:r>
            <a:r>
              <a:rPr lang="ko-KR" altLang="en-US" sz="1100" b="1" dirty="0" err="1"/>
              <a:t>부저의</a:t>
            </a:r>
            <a:r>
              <a:rPr lang="ko-KR" altLang="en-US" sz="1100" b="1" dirty="0"/>
              <a:t> +측에 연결된 핀                  </a:t>
            </a:r>
          </a:p>
          <a:p>
            <a:r>
              <a:rPr lang="ko-KR" altLang="en-US" sz="1100" b="1" dirty="0"/>
              <a:t> </a:t>
            </a:r>
          </a:p>
          <a:p>
            <a:r>
              <a:rPr lang="ko-KR" altLang="en-US" sz="1100" dirty="0"/>
              <a:t>int Tones[8] = {261, 294, 330, 349, 392, 440, 494, 523};              </a:t>
            </a:r>
          </a:p>
          <a:p>
            <a:r>
              <a:rPr lang="ko-KR" altLang="en-US" sz="1100" dirty="0"/>
              <a:t>int Tones_Number;                              // Tones에 들어갈 변수</a:t>
            </a:r>
          </a:p>
          <a:p>
            <a:r>
              <a:rPr lang="ko-KR" altLang="en-US" sz="1100" dirty="0"/>
              <a:t> </a:t>
            </a:r>
          </a:p>
          <a:p>
            <a:r>
              <a:rPr lang="ko-KR" altLang="en-US" sz="1100" dirty="0"/>
              <a:t>void setup() {</a:t>
            </a:r>
          </a:p>
          <a:p>
            <a:r>
              <a:rPr lang="ko-KR" altLang="en-US" sz="1100" dirty="0"/>
              <a:t>  // put your setup code here, to run once:</a:t>
            </a:r>
          </a:p>
          <a:p>
            <a:r>
              <a:rPr lang="ko-KR" altLang="en-US" sz="1100" dirty="0"/>
              <a:t>}</a:t>
            </a:r>
          </a:p>
          <a:p>
            <a:r>
              <a:rPr lang="ko-KR" altLang="en-US" sz="1100" dirty="0"/>
              <a:t> </a:t>
            </a:r>
          </a:p>
          <a:p>
            <a:r>
              <a:rPr lang="ko-KR" altLang="en-US" sz="1100" dirty="0"/>
              <a:t>void loop() {</a:t>
            </a:r>
          </a:p>
          <a:p>
            <a:r>
              <a:rPr lang="ko-KR" altLang="en-US" sz="1100" dirty="0"/>
              <a:t>/*도 </a:t>
            </a:r>
            <a:r>
              <a:rPr lang="ko-KR" altLang="en-US" sz="1100" dirty="0" err="1"/>
              <a:t>레</a:t>
            </a:r>
            <a:r>
              <a:rPr lang="ko-KR" altLang="en-US" sz="1100" dirty="0"/>
              <a:t> 미 파 솔 라 시 도를 연속적으로 연주한다.*/</a:t>
            </a:r>
          </a:p>
          <a:p>
            <a:r>
              <a:rPr lang="ko-KR" altLang="en-US" sz="1100" dirty="0"/>
              <a:t>  for(Tones_Number=0; Tones_Number&lt;8; Tones_Number++){</a:t>
            </a:r>
          </a:p>
          <a:p>
            <a:r>
              <a:rPr lang="ko-KR" altLang="en-US" sz="1100" dirty="0"/>
              <a:t>     tone(Buzzer_Pin,Tones[Tones_Number]);            // tone(출력 핀(Pin) 번호, 주파수 값)</a:t>
            </a:r>
          </a:p>
          <a:p>
            <a:r>
              <a:rPr lang="ko-KR" altLang="en-US" sz="1100" dirty="0"/>
              <a:t>     delay(500);</a:t>
            </a:r>
          </a:p>
          <a:p>
            <a:r>
              <a:rPr lang="ko-KR" altLang="en-US" sz="1100" dirty="0"/>
              <a:t>  }</a:t>
            </a:r>
          </a:p>
          <a:p>
            <a:r>
              <a:rPr lang="ko-KR" altLang="en-US" sz="1100" dirty="0"/>
              <a:t>  noTone(Buzzer_Pin);</a:t>
            </a:r>
          </a:p>
          <a:p>
            <a:r>
              <a:rPr lang="ko-KR" altLang="en-US" sz="1100" dirty="0"/>
              <a:t>  delay(1000);</a:t>
            </a:r>
          </a:p>
          <a:p>
            <a:r>
              <a:rPr lang="ko-KR" altLang="en-US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287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버튼제어하기</a:t>
            </a:r>
            <a:r>
              <a:rPr lang="en-US" altLang="ko-KR" dirty="0"/>
              <a:t>(DIGITALREAD)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8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부품</a:t>
            </a:r>
            <a:r>
              <a:rPr lang="en-US" altLang="ko-KR" dirty="0" smtClean="0"/>
              <a:t>-push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5122" y="1371600"/>
            <a:ext cx="3830228" cy="4805363"/>
          </a:xfrm>
        </p:spPr>
        <p:txBody>
          <a:bodyPr>
            <a:normAutofit/>
          </a:bodyPr>
          <a:lstStyle/>
          <a:p>
            <a:r>
              <a:rPr lang="ko-KR" altLang="en-US" dirty="0"/>
              <a:t> 스위치를 누르면 </a:t>
            </a:r>
            <a:r>
              <a:rPr lang="en-US" altLang="ko-KR" dirty="0" smtClean="0"/>
              <a:t>on</a:t>
            </a:r>
            <a:br>
              <a:rPr lang="en-US" altLang="ko-KR" dirty="0" smtClean="0"/>
            </a:br>
            <a:r>
              <a:rPr lang="ko-KR" altLang="en-US" dirty="0" smtClean="0"/>
              <a:t>누르지 </a:t>
            </a:r>
            <a:r>
              <a:rPr lang="ko-KR" altLang="en-US" dirty="0"/>
              <a:t>않으면 </a:t>
            </a:r>
            <a:r>
              <a:rPr lang="en-US" altLang="ko-KR" dirty="0" smtClean="0"/>
              <a:t>off</a:t>
            </a:r>
          </a:p>
          <a:p>
            <a:r>
              <a:rPr lang="ko-KR" altLang="en-US" dirty="0"/>
              <a:t>버튼은 </a:t>
            </a:r>
            <a:r>
              <a:rPr lang="ko-KR" altLang="en-US" dirty="0" smtClean="0"/>
              <a:t>한쪽 면에 </a:t>
            </a:r>
            <a:r>
              <a:rPr lang="ko-KR" altLang="en-US" dirty="0"/>
              <a:t>있는 다리끼리는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r>
              <a:rPr lang="ko-KR" altLang="en-US" dirty="0"/>
              <a:t>서로 </a:t>
            </a:r>
            <a:r>
              <a:rPr lang="ko-KR" altLang="en-US" dirty="0" smtClean="0"/>
              <a:t>다른 면의 </a:t>
            </a:r>
            <a:r>
              <a:rPr lang="ko-KR" altLang="en-US" dirty="0"/>
              <a:t>다리는 버튼을 눌러야만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1"/>
            <a:r>
              <a:rPr lang="ko-KR" altLang="en-US" dirty="0"/>
              <a:t>버튼을 누르면 </a:t>
            </a:r>
            <a:r>
              <a:rPr lang="en-US" altLang="ko-KR" dirty="0"/>
              <a:t>5v </a:t>
            </a:r>
            <a:r>
              <a:rPr lang="ko-KR" altLang="en-US" dirty="0"/>
              <a:t>전류가 </a:t>
            </a:r>
            <a:r>
              <a:rPr lang="ko-KR" altLang="en-US" dirty="0" smtClean="0"/>
              <a:t>다른 면 </a:t>
            </a:r>
            <a:r>
              <a:rPr lang="ko-KR" altLang="en-US" dirty="0"/>
              <a:t>핀으로 연결되므로 </a:t>
            </a:r>
            <a:r>
              <a:rPr lang="en-US" altLang="ko-KR" b="1" dirty="0"/>
              <a:t>on </a:t>
            </a:r>
            <a:r>
              <a:rPr lang="ko-KR" altLang="en-US" b="1" dirty="0"/>
              <a:t>상태로</a:t>
            </a:r>
            <a:r>
              <a:rPr lang="en-US" altLang="ko-KR" b="1" dirty="0"/>
              <a:t>(1, 5V, HIGH)</a:t>
            </a:r>
            <a:r>
              <a:rPr lang="ko-KR" altLang="en-US" dirty="0"/>
              <a:t> 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54" y="1569955"/>
            <a:ext cx="2565171" cy="9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183998"/>
            <a:ext cx="4751256" cy="197398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6693" y="3072791"/>
            <a:ext cx="5881882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/*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smtClean="0"/>
              <a:t>DigitalReadSerial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Reads a digital input on pin 2, prints the result to the </a:t>
            </a:r>
            <a:r>
              <a:rPr lang="ko-KR" altLang="en-US" sz="1200" dirty="0" smtClean="0"/>
              <a:t>serial monitor </a:t>
            </a:r>
          </a:p>
          <a:p>
            <a:r>
              <a:rPr lang="ko-KR" altLang="en-US" sz="1200" dirty="0" smtClean="0"/>
              <a:t>*/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// digital pin 2 has a pushbutton attached to it. Give it a name:</a:t>
            </a:r>
          </a:p>
          <a:p>
            <a:r>
              <a:rPr lang="ko-KR" altLang="en-US" sz="1200" dirty="0"/>
              <a:t>int pushButton = 2;</a:t>
            </a:r>
          </a:p>
          <a:p>
            <a:r>
              <a:rPr lang="ko-KR" altLang="en-US" sz="1200" dirty="0" smtClean="0"/>
              <a:t>void </a:t>
            </a:r>
            <a:r>
              <a:rPr lang="ko-KR" altLang="en-US" sz="1200" dirty="0"/>
              <a:t>setup() {</a:t>
            </a:r>
          </a:p>
          <a:p>
            <a:r>
              <a:rPr lang="ko-KR" altLang="en-US" sz="1200" dirty="0"/>
              <a:t>  // initialize serial communication at 9600 bits per second:</a:t>
            </a:r>
          </a:p>
          <a:p>
            <a:r>
              <a:rPr lang="ko-KR" altLang="en-US" sz="1200" dirty="0"/>
              <a:t>  Serial.begin(9600);</a:t>
            </a:r>
          </a:p>
          <a:p>
            <a:r>
              <a:rPr lang="ko-KR" altLang="en-US" sz="1200" dirty="0"/>
              <a:t>  // make the pushbutton's pin an input: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>
                <a:solidFill>
                  <a:srgbClr val="FF0000"/>
                </a:solidFill>
              </a:rPr>
              <a:t>pinMode(pushButton, INPUT);</a:t>
            </a:r>
          </a:p>
          <a:p>
            <a:r>
              <a:rPr lang="ko-KR" altLang="en-US" sz="1200" dirty="0"/>
              <a:t>}</a:t>
            </a:r>
          </a:p>
          <a:p>
            <a:r>
              <a:rPr lang="ko-KR" altLang="en-US" sz="1200" dirty="0" smtClean="0"/>
              <a:t>void </a:t>
            </a:r>
            <a:r>
              <a:rPr lang="ko-KR" altLang="en-US" sz="1200" dirty="0"/>
              <a:t>loop() {</a:t>
            </a:r>
          </a:p>
          <a:p>
            <a:r>
              <a:rPr lang="ko-KR" altLang="en-US" sz="1200" dirty="0"/>
              <a:t>  // read the input pin: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>
                <a:solidFill>
                  <a:srgbClr val="FF0000"/>
                </a:solidFill>
              </a:rPr>
              <a:t>int buttonState = digitalRead(pushButton);</a:t>
            </a:r>
          </a:p>
          <a:p>
            <a:r>
              <a:rPr lang="ko-KR" altLang="en-US" sz="1200" dirty="0"/>
              <a:t>  // print out the state of the button:</a:t>
            </a:r>
          </a:p>
          <a:p>
            <a:r>
              <a:rPr lang="ko-KR" altLang="en-US" sz="1200" dirty="0"/>
              <a:t>  Serial.println(buttonState);</a:t>
            </a:r>
          </a:p>
          <a:p>
            <a:r>
              <a:rPr lang="ko-KR" altLang="en-US" sz="1200" dirty="0"/>
              <a:t>  delay(1);        // delay in between reads for stability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6574" y="2170989"/>
            <a:ext cx="435943" cy="276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1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적외선 모션 감지 센서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68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아두이노 부품</a:t>
            </a:r>
            <a:r>
              <a:rPr lang="en-US" altLang="ko-KR" dirty="0" smtClean="0"/>
              <a:t>-</a:t>
            </a:r>
            <a:r>
              <a:rPr lang="ko-KR" altLang="en-US" dirty="0"/>
              <a:t>모션감지센서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5122" y="1371600"/>
            <a:ext cx="3830228" cy="4805363"/>
          </a:xfrm>
        </p:spPr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en-US" altLang="ko-KR" dirty="0"/>
              <a:t>IR(</a:t>
            </a:r>
            <a:r>
              <a:rPr lang="en-US" altLang="ko-KR" dirty="0" err="1"/>
              <a:t>InfraRed</a:t>
            </a:r>
            <a:r>
              <a:rPr lang="en-US" altLang="ko-KR" dirty="0"/>
              <a:t>, </a:t>
            </a:r>
            <a:r>
              <a:rPr lang="ko-KR" altLang="en-US" dirty="0"/>
              <a:t>적외선</a:t>
            </a:r>
            <a:r>
              <a:rPr lang="en-US" altLang="ko-KR" dirty="0"/>
              <a:t>) </a:t>
            </a:r>
            <a:r>
              <a:rPr lang="ko-KR" altLang="en-US" dirty="0"/>
              <a:t>을 이용한 모션감지 센서</a:t>
            </a:r>
          </a:p>
          <a:p>
            <a:r>
              <a:rPr lang="ko-KR" altLang="en-US" dirty="0"/>
              <a:t>센서 앞에 사물이 지나가면 적외선의 변화가 생기며 이것을 감지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64851"/>
            <a:ext cx="2879325" cy="14999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66" y="3225034"/>
            <a:ext cx="2758809" cy="30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아두이노를</a:t>
            </a:r>
            <a:r>
              <a:rPr lang="ko-KR" altLang="en-US" dirty="0"/>
              <a:t> 동작시키기 위한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71601"/>
            <a:ext cx="7886700" cy="305899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아두이노와</a:t>
            </a:r>
            <a:r>
              <a:rPr lang="ko-KR" altLang="en-US" dirty="0"/>
              <a:t> 각종 장치들</a:t>
            </a:r>
            <a:r>
              <a:rPr lang="en-US" altLang="ko-KR" dirty="0"/>
              <a:t>(LED, </a:t>
            </a:r>
            <a:r>
              <a:rPr lang="ko-KR" altLang="en-US" dirty="0"/>
              <a:t>모터</a:t>
            </a:r>
            <a:r>
              <a:rPr lang="en-US" altLang="ko-KR" dirty="0"/>
              <a:t>, </a:t>
            </a:r>
            <a:r>
              <a:rPr lang="ko-KR" altLang="en-US" dirty="0"/>
              <a:t>센서</a:t>
            </a:r>
            <a:r>
              <a:rPr lang="en-US" altLang="ko-KR" dirty="0"/>
              <a:t>, </a:t>
            </a:r>
            <a:r>
              <a:rPr lang="ko-KR" altLang="en-US" dirty="0"/>
              <a:t>모듈 등등</a:t>
            </a:r>
            <a:r>
              <a:rPr lang="en-US" altLang="ko-KR" dirty="0"/>
              <a:t>)</a:t>
            </a:r>
            <a:r>
              <a:rPr lang="ko-KR" altLang="en-US" dirty="0"/>
              <a:t>을 연결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아두이노 개발환경</a:t>
            </a:r>
            <a:r>
              <a:rPr lang="en-US" altLang="ko-KR" dirty="0"/>
              <a:t>(Integrated Development Environment, </a:t>
            </a:r>
            <a:r>
              <a:rPr lang="ko-KR" altLang="en-US" dirty="0"/>
              <a:t>통합개발환경</a:t>
            </a:r>
            <a:r>
              <a:rPr lang="en-US" altLang="ko-KR" dirty="0"/>
              <a:t>)</a:t>
            </a:r>
            <a:r>
              <a:rPr lang="ko-KR" altLang="en-US" dirty="0"/>
              <a:t>을 실행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아두이노에</a:t>
            </a:r>
            <a:r>
              <a:rPr lang="ko-KR" altLang="en-US" dirty="0"/>
              <a:t> 연결된 장치들을 원하는 대로 동작하도록 스케치</a:t>
            </a:r>
            <a:r>
              <a:rPr lang="en-US" altLang="ko-KR" dirty="0"/>
              <a:t>(Sketch, </a:t>
            </a:r>
            <a:r>
              <a:rPr lang="ko-KR" altLang="en-US" dirty="0"/>
              <a:t>소스코드</a:t>
            </a:r>
            <a:r>
              <a:rPr lang="en-US" altLang="ko-KR" dirty="0"/>
              <a:t>) </a:t>
            </a:r>
            <a:r>
              <a:rPr lang="ko-KR" altLang="en-US" dirty="0"/>
              <a:t>작성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아두이노 개발환경에서 스케치 컴파일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아두이노 개발환경에서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ko-KR" altLang="en-US" dirty="0"/>
              <a:t>바이너리를 아두이노 보드에 업로드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아두이노가</a:t>
            </a:r>
            <a:r>
              <a:rPr lang="ko-KR" altLang="en-US" dirty="0"/>
              <a:t> 스케치대로 동작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703628744"/>
              </p:ext>
            </p:extLst>
          </p:nvPr>
        </p:nvGraphicFramePr>
        <p:xfrm>
          <a:off x="941109" y="4543720"/>
          <a:ext cx="7261781" cy="151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73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적외선 모션 감지 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89" y="1394725"/>
            <a:ext cx="3848100" cy="2371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170332" y="2446012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/*</a:t>
            </a:r>
          </a:p>
          <a:p>
            <a:r>
              <a:rPr lang="ko-KR" altLang="en-US" sz="1200" dirty="0"/>
              <a:t> * PIR sensor tester</a:t>
            </a:r>
          </a:p>
          <a:p>
            <a:r>
              <a:rPr lang="ko-KR" altLang="en-US" sz="1200" dirty="0"/>
              <a:t> */</a:t>
            </a:r>
          </a:p>
          <a:p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int ledPin = 13;                // choose the pin for the LED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int inputPin = </a:t>
            </a:r>
            <a:r>
              <a:rPr lang="en-US" altLang="ko-KR" sz="1200" dirty="0" smtClean="0">
                <a:solidFill>
                  <a:srgbClr val="FF0000"/>
                </a:solidFill>
              </a:rPr>
              <a:t>5</a:t>
            </a:r>
            <a:r>
              <a:rPr lang="ko-KR" altLang="en-US" sz="1200" dirty="0" smtClean="0">
                <a:solidFill>
                  <a:srgbClr val="FF0000"/>
                </a:solidFill>
              </a:rPr>
              <a:t>;               </a:t>
            </a:r>
            <a:r>
              <a:rPr lang="ko-KR" altLang="en-US" sz="1200" dirty="0"/>
              <a:t>// choose the input pin (for PIR sensor)</a:t>
            </a:r>
          </a:p>
          <a:p>
            <a:r>
              <a:rPr lang="ko-KR" altLang="en-US" sz="1200" dirty="0"/>
              <a:t>int val = 0;                    // variable for reading the pin status</a:t>
            </a:r>
          </a:p>
          <a:p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void setup() {</a:t>
            </a:r>
          </a:p>
          <a:p>
            <a:r>
              <a:rPr lang="ko-KR" altLang="en-US" sz="1200" dirty="0"/>
              <a:t>  pinMode(ledPin, OUTPUT);      // declare LED as output</a:t>
            </a:r>
          </a:p>
          <a:p>
            <a:r>
              <a:rPr lang="ko-KR" altLang="en-US" sz="1200" dirty="0"/>
              <a:t>  pinMode(inputPin, INPUT);     // declare sensor as input</a:t>
            </a:r>
          </a:p>
          <a:p>
            <a:r>
              <a:rPr lang="ko-KR" altLang="en-US" sz="1200" dirty="0"/>
              <a:t>}</a:t>
            </a:r>
          </a:p>
          <a:p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void loop(){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  val = digitalRead(inputPin);  </a:t>
            </a:r>
            <a:r>
              <a:rPr lang="ko-KR" altLang="en-US" sz="1200" dirty="0"/>
              <a:t>// read input value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>
                <a:solidFill>
                  <a:srgbClr val="FF0000"/>
                </a:solidFill>
              </a:rPr>
              <a:t>if (val == HIGH) {</a:t>
            </a:r>
            <a:r>
              <a:rPr lang="ko-KR" altLang="en-US" sz="1200" dirty="0"/>
              <a:t>            // check if the input is HIGH</a:t>
            </a:r>
          </a:p>
          <a:p>
            <a:r>
              <a:rPr lang="ko-KR" altLang="en-US" sz="1200" dirty="0"/>
              <a:t>    digitalWrite(ledPin, HIGH);  // turn LED ON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  } else {</a:t>
            </a:r>
          </a:p>
          <a:p>
            <a:r>
              <a:rPr lang="ko-KR" altLang="en-US" sz="1200" dirty="0"/>
              <a:t>    digitalWrite(ledPin, LOW); // turn LED OFF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  }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814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적외선 모션 </a:t>
            </a:r>
            <a:r>
              <a:rPr lang="ko-KR" altLang="en-US" dirty="0" smtClean="0"/>
              <a:t>감지센서와 </a:t>
            </a:r>
            <a:r>
              <a:rPr lang="en-US" altLang="ko-KR" dirty="0" smtClean="0"/>
              <a:t>LED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7" y="1448340"/>
            <a:ext cx="4003674" cy="244493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47320" y="1307948"/>
            <a:ext cx="418559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int ledPin1 = 9;      // 1번 LED </a:t>
            </a:r>
          </a:p>
          <a:p>
            <a:r>
              <a:rPr lang="ko-KR" altLang="en-US" sz="1000" dirty="0"/>
              <a:t>int ledPin2 = 8;      // 2번 LED </a:t>
            </a:r>
          </a:p>
          <a:p>
            <a:r>
              <a:rPr lang="ko-KR" altLang="en-US" sz="1000" dirty="0"/>
              <a:t>int inputPin = 7;     // 센서 </a:t>
            </a:r>
            <a:r>
              <a:rPr lang="ko-KR" altLang="en-US" sz="1000" dirty="0" err="1"/>
              <a:t>신호핀</a:t>
            </a:r>
            <a:endParaRPr lang="ko-KR" altLang="en-US" sz="1000" dirty="0"/>
          </a:p>
          <a:p>
            <a:r>
              <a:rPr lang="ko-KR" altLang="en-US" sz="1000" dirty="0"/>
              <a:t>int pirState = LOW;   // 센서 초기상태는 움직임이 없음을 가정</a:t>
            </a:r>
          </a:p>
          <a:p>
            <a:r>
              <a:rPr lang="ko-KR" altLang="en-US" sz="1000" dirty="0"/>
              <a:t>int val = 0;          // 센서 신호의 판별을 위한 변수</a:t>
            </a:r>
          </a:p>
          <a:p>
            <a:r>
              <a:rPr lang="ko-KR" altLang="en-US" sz="1000" dirty="0"/>
              <a:t> </a:t>
            </a:r>
          </a:p>
          <a:p>
            <a:r>
              <a:rPr lang="ko-KR" altLang="en-US" sz="1000" dirty="0"/>
              <a:t>void setup(){</a:t>
            </a:r>
          </a:p>
          <a:p>
            <a:r>
              <a:rPr lang="ko-KR" altLang="en-US" sz="1000" dirty="0"/>
              <a:t>    pinMode(ledPin1, OUTPUT);    // 1번 LED를 출력으로 설정</a:t>
            </a:r>
          </a:p>
          <a:p>
            <a:r>
              <a:rPr lang="ko-KR" altLang="en-US" sz="1000" dirty="0"/>
              <a:t>    pinMode(ledPin2, OUTPUT);    // 2번 LED를 출력으로 설정</a:t>
            </a:r>
          </a:p>
          <a:p>
            <a:r>
              <a:rPr lang="ko-KR" altLang="en-US" sz="1000" dirty="0"/>
              <a:t>    pinMode(inputPin, INPUT);    // 센서 Input 설정</a:t>
            </a:r>
          </a:p>
          <a:p>
            <a:r>
              <a:rPr lang="ko-KR" altLang="en-US" sz="1000" dirty="0"/>
              <a:t>    Serial.begin(9600);         // 시리얼 통신, 속도는 9600</a:t>
            </a:r>
          </a:p>
          <a:p>
            <a:r>
              <a:rPr lang="ko-KR" altLang="en-US" sz="1000" dirty="0"/>
              <a:t>}</a:t>
            </a:r>
          </a:p>
          <a:p>
            <a:r>
              <a:rPr lang="ko-KR" altLang="en-US" sz="1000" dirty="0"/>
              <a:t> </a:t>
            </a:r>
          </a:p>
          <a:p>
            <a:r>
              <a:rPr lang="ko-KR" altLang="en-US" sz="1000" dirty="0"/>
              <a:t>void loop(){</a:t>
            </a:r>
          </a:p>
          <a:p>
            <a:r>
              <a:rPr lang="ko-KR" altLang="en-US" sz="1000" dirty="0"/>
              <a:t>  val = digitalRead(inputPin);         // 센서 </a:t>
            </a:r>
            <a:r>
              <a:rPr lang="ko-KR" altLang="en-US" sz="1000" dirty="0" err="1"/>
              <a:t>신호값을</a:t>
            </a:r>
            <a:r>
              <a:rPr lang="ko-KR" altLang="en-US" sz="1000" dirty="0"/>
              <a:t> 읽어와서 val에 저장</a:t>
            </a:r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 if (val == HIGH) {                   // 센서 </a:t>
            </a:r>
            <a:r>
              <a:rPr lang="ko-KR" altLang="en-US" sz="1000" dirty="0" err="1"/>
              <a:t>신호값이</a:t>
            </a:r>
            <a:r>
              <a:rPr lang="ko-KR" altLang="en-US" sz="1000" dirty="0"/>
              <a:t> HIGH면(인체 감지가 되면)    </a:t>
            </a:r>
          </a:p>
          <a:p>
            <a:r>
              <a:rPr lang="ko-KR" altLang="en-US" sz="1000" dirty="0"/>
              <a:t>    digitalWrite(ledPin1, HIGH);       // 1번 LED ON</a:t>
            </a:r>
          </a:p>
          <a:p>
            <a:r>
              <a:rPr lang="ko-KR" altLang="en-US" sz="1000" dirty="0"/>
              <a:t>    digitalWrite(ledPin2, LOW);        // 2번 LED OFF </a:t>
            </a:r>
          </a:p>
          <a:p>
            <a:r>
              <a:rPr lang="ko-KR" altLang="en-US" sz="1000" dirty="0"/>
              <a:t>    if (pirState == LOW){                         </a:t>
            </a:r>
          </a:p>
          <a:p>
            <a:r>
              <a:rPr lang="ko-KR" altLang="en-US" sz="1000" dirty="0"/>
              <a:t>         Serial.println("Welcome!");    // 시리얼 모니터 출력</a:t>
            </a:r>
          </a:p>
          <a:p>
            <a:r>
              <a:rPr lang="ko-KR" altLang="en-US" sz="1000" dirty="0"/>
              <a:t>         pirState = HIGH;</a:t>
            </a:r>
          </a:p>
          <a:p>
            <a:r>
              <a:rPr lang="ko-KR" altLang="en-US" sz="1000" dirty="0"/>
              <a:t>    } </a:t>
            </a:r>
          </a:p>
          <a:p>
            <a:r>
              <a:rPr lang="ko-KR" altLang="en-US" sz="1000" dirty="0"/>
              <a:t>   } </a:t>
            </a:r>
          </a:p>
          <a:p>
            <a:r>
              <a:rPr lang="ko-KR" altLang="en-US" sz="1000" dirty="0"/>
              <a:t>   else {                             // 센서 </a:t>
            </a:r>
            <a:r>
              <a:rPr lang="ko-KR" altLang="en-US" sz="1000" dirty="0" err="1"/>
              <a:t>신호값이</a:t>
            </a:r>
            <a:r>
              <a:rPr lang="ko-KR" altLang="en-US" sz="1000" dirty="0"/>
              <a:t> LOW면(인체감지가 없으면)</a:t>
            </a:r>
          </a:p>
          <a:p>
            <a:r>
              <a:rPr lang="ko-KR" altLang="en-US" sz="1000" dirty="0"/>
              <a:t>    digitalWrite(ledPin1, LOW);       // 1번 LED OFF</a:t>
            </a:r>
          </a:p>
          <a:p>
            <a:r>
              <a:rPr lang="ko-KR" altLang="en-US" sz="1000" dirty="0"/>
              <a:t>    digitalWrite(ledPin2, HIGH);      // 2번 LED ON</a:t>
            </a:r>
          </a:p>
          <a:p>
            <a:r>
              <a:rPr lang="ko-KR" altLang="en-US" sz="1000" dirty="0"/>
              <a:t>    if (pirState == HIGH){                </a:t>
            </a:r>
          </a:p>
          <a:p>
            <a:r>
              <a:rPr lang="ko-KR" altLang="en-US" sz="1000" dirty="0"/>
              <a:t>        Serial.println("Good Bye~");   // 시리얼 모니터 출력</a:t>
            </a:r>
          </a:p>
          <a:p>
            <a:r>
              <a:rPr lang="ko-KR" altLang="en-US" sz="1000" dirty="0"/>
              <a:t>        pirState = LOW;</a:t>
            </a:r>
          </a:p>
          <a:p>
            <a:r>
              <a:rPr lang="ko-KR" altLang="en-US" sz="1000" dirty="0"/>
              <a:t>    }</a:t>
            </a:r>
          </a:p>
          <a:p>
            <a:r>
              <a:rPr lang="ko-KR" altLang="en-US" sz="1000" dirty="0"/>
              <a:t>  }</a:t>
            </a:r>
          </a:p>
          <a:p>
            <a:r>
              <a:rPr lang="ko-KR" altLang="en-US" sz="10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78370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온도 감지 </a:t>
            </a:r>
            <a:r>
              <a:rPr lang="ko-KR" altLang="en-US" dirty="0"/>
              <a:t>센서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3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아두이노 부품</a:t>
            </a:r>
            <a:r>
              <a:rPr lang="en-US" altLang="ko-KR" dirty="0" smtClean="0"/>
              <a:t>-</a:t>
            </a:r>
            <a:r>
              <a:rPr lang="ko-KR" altLang="en-US" dirty="0" smtClean="0"/>
              <a:t>온도감지센서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685122" y="1371600"/>
            <a:ext cx="3830228" cy="4805363"/>
          </a:xfrm>
        </p:spPr>
        <p:txBody>
          <a:bodyPr>
            <a:normAutofit/>
          </a:bodyPr>
          <a:lstStyle/>
          <a:p>
            <a:r>
              <a:rPr lang="ko-KR" altLang="en-US" dirty="0"/>
              <a:t> </a:t>
            </a:r>
            <a:r>
              <a:rPr lang="ko-KR" altLang="en-US" dirty="0" err="1"/>
              <a:t>정전식</a:t>
            </a:r>
            <a:r>
              <a:rPr lang="ko-KR" altLang="en-US" dirty="0"/>
              <a:t> 습도 센서와 </a:t>
            </a:r>
            <a:r>
              <a:rPr lang="ko-KR" altLang="en-US" dirty="0" err="1"/>
              <a:t>써미스터</a:t>
            </a:r>
            <a:r>
              <a:rPr lang="en-US" altLang="ko-KR" dirty="0"/>
              <a:t>(thermistor)</a:t>
            </a:r>
            <a:r>
              <a:rPr lang="ko-KR" altLang="en-US" dirty="0"/>
              <a:t>를 사용하여 대기온도를 측정</a:t>
            </a:r>
          </a:p>
          <a:p>
            <a:r>
              <a:rPr lang="ko-KR" altLang="en-US" dirty="0"/>
              <a:t>측정값을 디지털 센서 신호로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9" y="1371600"/>
            <a:ext cx="3411405" cy="33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라이브러리 추가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ko-KR" altLang="en-US" dirty="0"/>
              <a:t>특정 목적을 위해 사용되는 파일들을 모아놓은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/>
            <a:r>
              <a:rPr lang="ko-KR" altLang="en-US" dirty="0"/>
              <a:t>새로운 센서를 쓸 때 </a:t>
            </a:r>
            <a:r>
              <a:rPr lang="ko-KR" altLang="en-US" dirty="0" smtClean="0"/>
              <a:t> </a:t>
            </a:r>
            <a:r>
              <a:rPr lang="ko-KR" altLang="en-US" dirty="0"/>
              <a:t>우리가 직접 컨트롤 하기에는 너무 복잡하기 때문에 </a:t>
            </a:r>
            <a:r>
              <a:rPr lang="ko-KR" altLang="en-US" dirty="0" smtClean="0"/>
              <a:t>이런 일을 </a:t>
            </a:r>
            <a:r>
              <a:rPr lang="ko-KR" altLang="en-US" dirty="0"/>
              <a:t>쉽게 할 수 있도록 해주는 라이브러리들을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/>
              <a:t>라이브러리 설치 방법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스케치 </a:t>
            </a:r>
            <a:r>
              <a:rPr lang="en-US" altLang="ko-KR" dirty="0"/>
              <a:t>- </a:t>
            </a:r>
            <a:r>
              <a:rPr lang="ko-KR" altLang="en-US" dirty="0"/>
              <a:t>라이브러리 가져오기</a:t>
            </a:r>
            <a:r>
              <a:rPr lang="en-US" altLang="ko-KR" dirty="0"/>
              <a:t>] </a:t>
            </a:r>
            <a:r>
              <a:rPr lang="ko-KR" altLang="en-US" dirty="0"/>
              <a:t>메뉴로 설치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스케치 </a:t>
            </a:r>
            <a:r>
              <a:rPr lang="en-US" altLang="ko-KR" dirty="0"/>
              <a:t>- </a:t>
            </a:r>
            <a:r>
              <a:rPr lang="ko-KR" altLang="en-US" dirty="0"/>
              <a:t>라이브러리 가져오기 </a:t>
            </a:r>
            <a:r>
              <a:rPr lang="en-US" altLang="ko-KR" dirty="0"/>
              <a:t>- </a:t>
            </a:r>
            <a:r>
              <a:rPr lang="ko-KR" altLang="en-US" dirty="0"/>
              <a:t>라이브러리 추가</a:t>
            </a:r>
            <a:r>
              <a:rPr lang="en-US" altLang="ko-KR" dirty="0"/>
              <a:t>...] </a:t>
            </a:r>
            <a:r>
              <a:rPr lang="ko-KR" altLang="en-US" dirty="0"/>
              <a:t>메뉴를 선택합니다</a:t>
            </a:r>
            <a:r>
              <a:rPr lang="en-US" altLang="ko-KR" dirty="0"/>
              <a:t>. </a:t>
            </a:r>
            <a:r>
              <a:rPr lang="ko-KR" altLang="en-US" dirty="0"/>
              <a:t>그리고 다운로드 받은 라이브러리 </a:t>
            </a:r>
            <a:r>
              <a:rPr lang="en-US" altLang="ko-KR" dirty="0"/>
              <a:t>ZIP </a:t>
            </a:r>
            <a:r>
              <a:rPr lang="ko-KR" altLang="en-US" dirty="0"/>
              <a:t>파일의 위치를 지정</a:t>
            </a:r>
          </a:p>
          <a:p>
            <a:pPr lvl="1"/>
            <a:r>
              <a:rPr lang="ko-KR" altLang="en-US" dirty="0"/>
              <a:t>직접 설치</a:t>
            </a:r>
          </a:p>
          <a:p>
            <a:pPr lvl="2"/>
            <a:r>
              <a:rPr lang="ko-KR" altLang="en-US" dirty="0"/>
              <a:t>아두이노 개발환경을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아두이노 설치폴더</a:t>
            </a:r>
            <a:r>
              <a:rPr lang="en-US" altLang="ko-KR" dirty="0"/>
              <a:t>\libraries] </a:t>
            </a:r>
            <a:r>
              <a:rPr lang="ko-KR" altLang="en-US" dirty="0"/>
              <a:t>폴더로 이동</a:t>
            </a:r>
          </a:p>
          <a:p>
            <a:pPr lvl="3"/>
            <a:r>
              <a:rPr lang="ko-KR" altLang="en-US" dirty="0" smtClean="0"/>
              <a:t>라이브러리 </a:t>
            </a:r>
            <a:r>
              <a:rPr lang="ko-KR" altLang="en-US" dirty="0"/>
              <a:t>폴더를 만들어 파일을 넣으면 아두이노 개발환경이 시작할 때 인식</a:t>
            </a:r>
          </a:p>
          <a:p>
            <a:pPr lvl="2"/>
            <a:r>
              <a:rPr lang="ko-KR" altLang="en-US" dirty="0" smtClean="0"/>
              <a:t>아두이노 </a:t>
            </a:r>
            <a:r>
              <a:rPr lang="ko-KR" altLang="en-US" dirty="0"/>
              <a:t>개발환경을 실행하고  </a:t>
            </a:r>
            <a:r>
              <a:rPr lang="en-US" altLang="ko-KR" dirty="0"/>
              <a:t>[</a:t>
            </a:r>
            <a:r>
              <a:rPr lang="ko-KR" altLang="en-US" dirty="0"/>
              <a:t>스케치 </a:t>
            </a:r>
            <a:r>
              <a:rPr lang="en-US" altLang="ko-KR" dirty="0"/>
              <a:t>- </a:t>
            </a:r>
            <a:r>
              <a:rPr lang="ko-KR" altLang="en-US" dirty="0"/>
              <a:t>라이브러리 가져오기</a:t>
            </a:r>
            <a:r>
              <a:rPr lang="en-US" altLang="ko-KR" dirty="0"/>
              <a:t>] </a:t>
            </a:r>
            <a:r>
              <a:rPr lang="ko-KR" altLang="en-US" dirty="0"/>
              <a:t>메뉴를 확인</a:t>
            </a:r>
          </a:p>
          <a:p>
            <a:pPr lvl="2"/>
            <a:r>
              <a:rPr lang="ko-KR" altLang="en-US" dirty="0" smtClean="0"/>
              <a:t>예제는 </a:t>
            </a:r>
            <a:r>
              <a:rPr lang="en-US" altLang="ko-KR" dirty="0" smtClean="0"/>
              <a:t>[</a:t>
            </a:r>
            <a:r>
              <a:rPr lang="ko-KR" altLang="en-US" dirty="0"/>
              <a:t>파일 </a:t>
            </a:r>
            <a:r>
              <a:rPr lang="en-US" altLang="ko-KR" dirty="0"/>
              <a:t>- </a:t>
            </a:r>
            <a:r>
              <a:rPr lang="ko-KR" altLang="en-US" dirty="0"/>
              <a:t>예제</a:t>
            </a:r>
            <a:r>
              <a:rPr lang="en-US" altLang="ko-KR" dirty="0"/>
              <a:t>] </a:t>
            </a:r>
            <a:r>
              <a:rPr lang="ko-KR" altLang="en-US" dirty="0"/>
              <a:t>메뉴를 확인</a:t>
            </a:r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60" y="5458877"/>
            <a:ext cx="2570916" cy="898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55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DH11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44" y="1477798"/>
            <a:ext cx="4695825" cy="2714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769" y="1310325"/>
            <a:ext cx="3220253" cy="19078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769" y="3469064"/>
            <a:ext cx="2972722" cy="26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1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온도 습도 측정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70" y="1244338"/>
            <a:ext cx="3583622" cy="49408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83992" y="983411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#include &lt;DHT11.h&gt;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pin=4;</a:t>
            </a:r>
          </a:p>
          <a:p>
            <a:r>
              <a:rPr lang="en-US" altLang="ko-KR" sz="1200" dirty="0"/>
              <a:t>DHT11 dht11(pin); </a:t>
            </a:r>
          </a:p>
          <a:p>
            <a:r>
              <a:rPr lang="en-US" altLang="ko-KR" sz="1200" dirty="0"/>
              <a:t>void setup()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</a:t>
            </a:r>
            <a:r>
              <a:rPr lang="en-US" altLang="ko-KR" sz="1200" dirty="0" err="1"/>
              <a:t>Serial.begin</a:t>
            </a:r>
            <a:r>
              <a:rPr lang="en-US" altLang="ko-KR" sz="1200" dirty="0"/>
              <a:t>(9600);</a:t>
            </a:r>
          </a:p>
          <a:p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/>
              <a:t>void loop()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err;</a:t>
            </a:r>
          </a:p>
          <a:p>
            <a:r>
              <a:rPr lang="en-US" altLang="ko-KR" sz="1200" dirty="0"/>
              <a:t>  float temp, </a:t>
            </a:r>
            <a:r>
              <a:rPr lang="en-US" altLang="ko-KR" sz="1200" dirty="0" err="1"/>
              <a:t>humi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  if((err=dht11.read(</a:t>
            </a:r>
            <a:r>
              <a:rPr lang="en-US" altLang="ko-KR" sz="1200" dirty="0" err="1"/>
              <a:t>humi</a:t>
            </a:r>
            <a:r>
              <a:rPr lang="en-US" altLang="ko-KR" sz="1200" dirty="0"/>
              <a:t>, temp))==0)</a:t>
            </a:r>
          </a:p>
          <a:p>
            <a:r>
              <a:rPr lang="en-US" altLang="ko-KR" sz="1200" dirty="0"/>
              <a:t>  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("temperature:");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(temp);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(" humidity:");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humi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Serial.println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}</a:t>
            </a:r>
          </a:p>
          <a:p>
            <a:r>
              <a:rPr lang="en-US" altLang="ko-KR" sz="1200" dirty="0"/>
              <a:t>  else</a:t>
            </a:r>
          </a:p>
          <a:p>
            <a:r>
              <a:rPr lang="en-US" altLang="ko-KR" sz="1200" dirty="0"/>
              <a:t>  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Serial.println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("Error No :");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(err);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Serial.println</a:t>
            </a:r>
            <a:r>
              <a:rPr lang="en-US" altLang="ko-KR" sz="1200" dirty="0"/>
              <a:t>();    </a:t>
            </a:r>
          </a:p>
          <a:p>
            <a:r>
              <a:rPr lang="en-US" altLang="ko-KR" sz="1200" dirty="0"/>
              <a:t>  }</a:t>
            </a:r>
          </a:p>
          <a:p>
            <a:r>
              <a:rPr lang="en-US" altLang="ko-KR" sz="1200" dirty="0"/>
              <a:t>  delay(DHT11_RETRY_DELAY); //delay for reread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4429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https://www.arduino.cc/en/Main/Software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6" y="2125129"/>
            <a:ext cx="4006392" cy="3298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9397" y="3105516"/>
            <a:ext cx="7406195" cy="3139321"/>
          </a:xfrm>
          <a:prstGeom prst="rect">
            <a:avLst/>
          </a:prstGeom>
          <a:solidFill>
            <a:schemeClr val="bg1"/>
          </a:solidFill>
          <a:ln w="28575">
            <a:solidFill>
              <a:srgbClr val="11B8C1"/>
            </a:solidFill>
            <a:prstDash val="sysDot"/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accent5"/>
                </a:solidFill>
              </a:rPr>
              <a:t>컴파일 버튼 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소스코드를 컴파일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문법적인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구조적인 </a:t>
            </a:r>
            <a:r>
              <a:rPr lang="ko-KR" altLang="en-US" dirty="0"/>
              <a:t>에러 확인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accent5"/>
                </a:solidFill>
              </a:rPr>
              <a:t>업로드 버튼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컴파일 </a:t>
            </a:r>
            <a:r>
              <a:rPr lang="en-US" altLang="ko-KR" dirty="0"/>
              <a:t>+ </a:t>
            </a:r>
            <a:r>
              <a:rPr lang="ko-KR" altLang="en-US" dirty="0"/>
              <a:t>업로드 과정을 순서대로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업로드가 </a:t>
            </a:r>
            <a:r>
              <a:rPr lang="ko-KR" altLang="en-US" dirty="0"/>
              <a:t>성공적으로 끝나면 </a:t>
            </a:r>
            <a:r>
              <a:rPr lang="en-US" altLang="ko-KR" dirty="0"/>
              <a:t>4</a:t>
            </a:r>
            <a:r>
              <a:rPr lang="ko-KR" altLang="en-US" dirty="0"/>
              <a:t>번 영역에 </a:t>
            </a:r>
            <a:r>
              <a:rPr lang="en-US" altLang="ko-KR" dirty="0"/>
              <a:t>'</a:t>
            </a:r>
            <a:r>
              <a:rPr lang="ko-KR" altLang="en-US" dirty="0"/>
              <a:t>업로드 완료</a:t>
            </a:r>
            <a:r>
              <a:rPr lang="en-US" altLang="ko-KR" dirty="0"/>
              <a:t>' </a:t>
            </a:r>
            <a:r>
              <a:rPr lang="ko-KR" altLang="en-US" dirty="0"/>
              <a:t>메시지가 표시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accent5"/>
                </a:solidFill>
              </a:rPr>
              <a:t>시리얼 모니터 버튼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Serial.write</a:t>
            </a:r>
            <a:r>
              <a:rPr lang="en-US" altLang="ko-KR" dirty="0"/>
              <a:t>(), </a:t>
            </a:r>
            <a:r>
              <a:rPr lang="en-US" altLang="ko-KR" dirty="0" err="1"/>
              <a:t>Serial.println</a:t>
            </a:r>
            <a:r>
              <a:rPr lang="en-US" altLang="ko-KR" dirty="0"/>
              <a:t>() </a:t>
            </a:r>
            <a:r>
              <a:rPr lang="ko-KR" altLang="en-US" dirty="0"/>
              <a:t>등의 함수를 사용해서 </a:t>
            </a:r>
            <a:r>
              <a:rPr lang="en-US" altLang="ko-KR" dirty="0"/>
              <a:t>serial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보통 </a:t>
            </a:r>
            <a:r>
              <a:rPr lang="ko-KR" altLang="en-US" dirty="0"/>
              <a:t>디버깅 용도로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accent5"/>
                </a:solidFill>
              </a:rPr>
              <a:t>메시지 영역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알림 </a:t>
            </a:r>
            <a:r>
              <a:rPr lang="ko-KR" altLang="en-US" dirty="0"/>
              <a:t>메시지나 컴파일</a:t>
            </a:r>
            <a:r>
              <a:rPr lang="en-US" altLang="ko-KR" dirty="0"/>
              <a:t>, </a:t>
            </a:r>
            <a:r>
              <a:rPr lang="ko-KR" altLang="en-US" dirty="0"/>
              <a:t>업로드 결과 등등 메시지가 표시되는 </a:t>
            </a:r>
            <a:r>
              <a:rPr lang="ko-KR" altLang="en-US" dirty="0" smtClean="0"/>
              <a:t>영역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27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아두이노 기본예제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3528"/>
            <a:ext cx="3010096" cy="1735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77267"/>
            <a:ext cx="3018393" cy="2133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718" y="2321053"/>
            <a:ext cx="3637107" cy="16290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718" y="4080843"/>
            <a:ext cx="3665734" cy="17923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14355" y="2124781"/>
            <a:ext cx="3949831" cy="3912124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6437" y="3477267"/>
            <a:ext cx="207390" cy="170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1053855" y="3355554"/>
            <a:ext cx="3330472" cy="30314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5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아두이노 </a:t>
            </a:r>
            <a:r>
              <a:rPr lang="en-US" altLang="ko-KR" dirty="0" smtClean="0"/>
              <a:t>UNO</a:t>
            </a:r>
            <a:r>
              <a:rPr lang="ko-KR" altLang="en-US" dirty="0" smtClean="0"/>
              <a:t>와  아두이노 </a:t>
            </a:r>
            <a:r>
              <a:rPr lang="en-US" altLang="ko-KR" dirty="0" smtClean="0"/>
              <a:t>UNO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D1 R1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3" y="1361929"/>
            <a:ext cx="4733949" cy="29649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75" y="3401868"/>
            <a:ext cx="4241617" cy="30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7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en-US" altLang="ko-KR" dirty="0"/>
              <a:t>UNO </a:t>
            </a:r>
            <a:r>
              <a:rPr lang="en-US" altLang="ko-KR" dirty="0" err="1"/>
              <a:t>WiFi</a:t>
            </a:r>
            <a:r>
              <a:rPr lang="en-US" altLang="ko-KR" dirty="0"/>
              <a:t> D1 </a:t>
            </a:r>
            <a:r>
              <a:rPr lang="en-US" altLang="ko-KR" dirty="0" smtClean="0"/>
              <a:t>R1 </a:t>
            </a:r>
            <a:r>
              <a:rPr lang="ko-KR" altLang="en-US" dirty="0" smtClean="0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52" y="1503820"/>
            <a:ext cx="7563487" cy="35112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6101" y="2669669"/>
            <a:ext cx="457200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1400" dirty="0"/>
              <a:t>http://www.wch.cn/download/CH341SER_ZIP.html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01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en-US" altLang="ko-KR" dirty="0"/>
              <a:t>UNO </a:t>
            </a:r>
            <a:r>
              <a:rPr lang="en-US" altLang="ko-KR" dirty="0" err="1"/>
              <a:t>WiFi</a:t>
            </a:r>
            <a:r>
              <a:rPr lang="en-US" altLang="ko-KR" dirty="0"/>
              <a:t> D1 </a:t>
            </a:r>
            <a:r>
              <a:rPr lang="en-US" altLang="ko-KR" dirty="0" smtClean="0"/>
              <a:t>R1 </a:t>
            </a:r>
            <a:r>
              <a:rPr lang="ko-KR" altLang="en-US" dirty="0" smtClean="0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72730"/>
            <a:ext cx="7727893" cy="33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1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en-US" altLang="ko-KR" dirty="0"/>
              <a:t>UNO </a:t>
            </a:r>
            <a:r>
              <a:rPr lang="en-US" altLang="ko-KR" dirty="0" err="1"/>
              <a:t>WiFi</a:t>
            </a:r>
            <a:r>
              <a:rPr lang="en-US" altLang="ko-KR" dirty="0"/>
              <a:t> D1 </a:t>
            </a:r>
            <a:r>
              <a:rPr lang="en-US" altLang="ko-KR" dirty="0" smtClean="0"/>
              <a:t>R1 </a:t>
            </a:r>
            <a:r>
              <a:rPr lang="ko-KR" altLang="en-US" dirty="0" smtClean="0"/>
              <a:t>환경구축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1" y="1321618"/>
            <a:ext cx="6962775" cy="46672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87488" y="50571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Lato"/>
              </a:rPr>
              <a:t>http://arduino.esp8266.com/stable/package_esp8266com_index.json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8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5623</TotalTime>
  <Words>1157</Words>
  <Application>Microsoft Office PowerPoint</Application>
  <PresentationFormat>화면 슬라이드 쇼(4:3)</PresentationFormat>
  <Paragraphs>270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Helvetica Neue</vt:lpstr>
      <vt:lpstr>Lato</vt:lpstr>
      <vt:lpstr>맑은 고딕</vt:lpstr>
      <vt:lpstr>Arial</vt:lpstr>
      <vt:lpstr>Calibri</vt:lpstr>
      <vt:lpstr>Calibri Light</vt:lpstr>
      <vt:lpstr>Office 테마</vt:lpstr>
      <vt:lpstr>아두이노(Arduino) 소개</vt:lpstr>
      <vt:lpstr>아두이노 소개 </vt:lpstr>
      <vt:lpstr>아두이노를 동작시키기 위한 과정</vt:lpstr>
      <vt:lpstr>아두이노 개발환경</vt:lpstr>
      <vt:lpstr>아두이노 기본예제 </vt:lpstr>
      <vt:lpstr>아두이노 UNO와  아두이노 UNO WiFi D1 R1</vt:lpstr>
      <vt:lpstr>아두이노 UNO WiFi D1 R1 환경구축</vt:lpstr>
      <vt:lpstr>아두이노 UNO WiFi D1 R1 환경구축</vt:lpstr>
      <vt:lpstr>아두이노 UNO WiFi D1 R1 환경구축</vt:lpstr>
      <vt:lpstr>아두이노 UNO WiFi D1 R1 환경구축</vt:lpstr>
      <vt:lpstr>아두이노 UNO WiFi D1 R1 환경구축</vt:lpstr>
      <vt:lpstr>아두이노 UNO WiFi D1 R1 환경구축</vt:lpstr>
      <vt:lpstr>아두이노 UNO WiFi D1 R1 환경구축</vt:lpstr>
      <vt:lpstr>아두이노 UNO WiFi D1 R1 환경구축</vt:lpstr>
      <vt:lpstr>아두이노 소스의 기본구조</vt:lpstr>
      <vt:lpstr>LED 제어하기(DIGITALWRITE)</vt:lpstr>
      <vt:lpstr>아두이노 부품-LED</vt:lpstr>
      <vt:lpstr>아두이노 부품-저항</vt:lpstr>
      <vt:lpstr>아두이노 부품-브레드보드</vt:lpstr>
      <vt:lpstr>LED 불 깜빡이기</vt:lpstr>
      <vt:lpstr>3색 LED 깜빡이기</vt:lpstr>
      <vt:lpstr>수동부저</vt:lpstr>
      <vt:lpstr>아두이노 수동 부저(피에조 부저 / Arduino Passive Buzzer)</vt:lpstr>
      <vt:lpstr>실로폰</vt:lpstr>
      <vt:lpstr>버튼제어하기(DIGITALREAD)</vt:lpstr>
      <vt:lpstr>아두이노 부품-push 버튼</vt:lpstr>
      <vt:lpstr>버튼 입력</vt:lpstr>
      <vt:lpstr>적외선 모션 감지 센서</vt:lpstr>
      <vt:lpstr>아두이노 부품-모션감지센서</vt:lpstr>
      <vt:lpstr>적외선 모션 감지 센서</vt:lpstr>
      <vt:lpstr>적외선 모션 감지센서와 LED</vt:lpstr>
      <vt:lpstr>온도 감지 센서</vt:lpstr>
      <vt:lpstr>아두이노 부품-온도감지센서</vt:lpstr>
      <vt:lpstr>라이브러리 추가</vt:lpstr>
      <vt:lpstr>DH11 라이브러리 추가</vt:lpstr>
      <vt:lpstr>온도 습도 측정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김경민</dc:creator>
  <cp:lastModifiedBy>김경민</cp:lastModifiedBy>
  <cp:revision>120</cp:revision>
  <cp:lastPrinted>2017-09-07T08:41:57Z</cp:lastPrinted>
  <dcterms:created xsi:type="dcterms:W3CDTF">2016-05-09T07:39:16Z</dcterms:created>
  <dcterms:modified xsi:type="dcterms:W3CDTF">2017-11-13T03:55:01Z</dcterms:modified>
</cp:coreProperties>
</file>